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5.jpg" ContentType="image/jpg"/>
  <Override PartName="/ppt/media/image23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5" r:id="rId11"/>
    <p:sldId id="264" r:id="rId12"/>
    <p:sldId id="265" r:id="rId13"/>
    <p:sldId id="276" r:id="rId14"/>
    <p:sldId id="277" r:id="rId15"/>
    <p:sldId id="27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9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5143500" type="screen16x9"/>
  <p:notesSz cx="10234613" cy="71040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3BA52-3ED5-49C2-B67C-A35824E71FDA}" v="2" dt="2026-05-14T14:45:30.9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41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Paula Costa de Castro" userId="5d4904c4-67b3-4f0f-a6b3-0fe753c2463e" providerId="ADAL" clId="{06A1B023-EC0F-4A56-A43E-D870722C0EE2}"/>
    <pc:docChg chg="undo custSel modSld">
      <pc:chgData name="Ana Paula Costa de Castro" userId="5d4904c4-67b3-4f0f-a6b3-0fe753c2463e" providerId="ADAL" clId="{06A1B023-EC0F-4A56-A43E-D870722C0EE2}" dt="2026-05-14T14:46:42.677" v="247" actId="20577"/>
      <pc:docMkLst>
        <pc:docMk/>
      </pc:docMkLst>
      <pc:sldChg chg="modSp mod">
        <pc:chgData name="Ana Paula Costa de Castro" userId="5d4904c4-67b3-4f0f-a6b3-0fe753c2463e" providerId="ADAL" clId="{06A1B023-EC0F-4A56-A43E-D870722C0EE2}" dt="2026-05-14T14:46:42.677" v="247" actId="20577"/>
        <pc:sldMkLst>
          <pc:docMk/>
          <pc:sldMk cId="0" sldId="257"/>
        </pc:sldMkLst>
        <pc:spChg chg="mod">
          <ac:chgData name="Ana Paula Costa de Castro" userId="5d4904c4-67b3-4f0f-a6b3-0fe753c2463e" providerId="ADAL" clId="{06A1B023-EC0F-4A56-A43E-D870722C0EE2}" dt="2026-05-14T14:46:13.312" v="235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Ana Paula Costa de Castro" userId="5d4904c4-67b3-4f0f-a6b3-0fe753c2463e" providerId="ADAL" clId="{06A1B023-EC0F-4A56-A43E-D870722C0EE2}" dt="2026-05-14T14:46:42.677" v="247" actId="20577"/>
          <ac:spMkLst>
            <pc:docMk/>
            <pc:sldMk cId="0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1148" y="319262"/>
            <a:ext cx="2362835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Century Gothic Bold"/>
                <a:cs typeface="Century Gothic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Century Gothic Bold"/>
                <a:cs typeface="Century Gothic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Century Gothic Bold"/>
                <a:cs typeface="Century Gothic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Century Gothic Bold"/>
                <a:cs typeface="Century Gothic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517" cy="51432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9275" y="276018"/>
            <a:ext cx="7405449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Century Gothic Bold"/>
                <a:cs typeface="Century Gothic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0712" y="1255237"/>
            <a:ext cx="8322945" cy="297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eam.am.gov.br/transparencia/tarifa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eam.am.gov.b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feam.am.gov.br/credito-amazonas-profissional-liberal/#!/" TargetMode="External"/><Relationship Id="rId3" Type="http://schemas.openxmlformats.org/officeDocument/2006/relationships/hyperlink" Target="https://www.afeam.am.gov.br/credito-amazonas-autonomo/#!/" TargetMode="External"/><Relationship Id="rId7" Type="http://schemas.openxmlformats.org/officeDocument/2006/relationships/hyperlink" Target="https://www.afeam.am.gov.br/credito-amazonas-feirantes/#!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feam.am.gov.br/credito-amazonas-mototaxistas/#!/" TargetMode="External"/><Relationship Id="rId5" Type="http://schemas.openxmlformats.org/officeDocument/2006/relationships/hyperlink" Target="https://www.afeam.am.gov.br/credito-amazonas-transporte-por-app/#!/" TargetMode="External"/><Relationship Id="rId4" Type="http://schemas.openxmlformats.org/officeDocument/2006/relationships/hyperlink" Target="https://www.afeam.am.gov.br/credito-amazonas-taxistas/#!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eam.am.gov.br/credito-amazonas-mei/#!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feam.am.gov.br/credito-amazonas-epp/#!/" TargetMode="External"/><Relationship Id="rId4" Type="http://schemas.openxmlformats.org/officeDocument/2006/relationships/hyperlink" Target="https://www.afeam.am.gov.br/credito-amazonas-me/#!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eam.am.gov.br/afeam-energia-sustentave/#!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feam.am.gov.br/credito-afeam-aquaviarios/#!/" TargetMode="External"/><Relationship Id="rId4" Type="http://schemas.openxmlformats.org/officeDocument/2006/relationships/hyperlink" Target="https://www.afeam.am.gov.br/afeam-inovacao/#!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eam.am.gov.br/afeam-agro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eam.am.gov.br/transparencia/tarifa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eam.am.gov.b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feam.am.gov.br/credito-amazonas/%23!/" TargetMode="External"/><Relationship Id="rId5" Type="http://schemas.openxmlformats.org/officeDocument/2006/relationships/hyperlink" Target="https://servicos.afeam.org.br/portalcliente/controller/logincontroller.php" TargetMode="External"/><Relationship Id="rId4" Type="http://schemas.openxmlformats.org/officeDocument/2006/relationships/hyperlink" Target="https://servicos.afeam.org.br/portalcliente/controller/logincontroller.php?action=TREGISTRA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eam.am.gov.br/linhas-de-financiamento/afeam-mais/%23!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feam.am.gov.br/transparencia/tarifas/" TargetMode="External"/><Relationship Id="rId5" Type="http://schemas.openxmlformats.org/officeDocument/2006/relationships/hyperlink" Target="mailto:cadastro@afeam.org.br" TargetMode="External"/><Relationship Id="rId4" Type="http://schemas.openxmlformats.org/officeDocument/2006/relationships/hyperlink" Target="http://www.afeam.am.gov.br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eam.am.gov.br/transparencia/tarifa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25.xml"/><Relationship Id="rId4" Type="http://schemas.openxmlformats.org/officeDocument/2006/relationships/slide" Target="slide5.xml"/><Relationship Id="rId9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eam.am.gov.br/transparencia/tarifa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png"/><Relationship Id="rId7" Type="http://schemas.openxmlformats.org/officeDocument/2006/relationships/hyperlink" Target="http://www.afeam.am.gov.br/fale-conosco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alabr.cgu.gov.br/web/AM" TargetMode="External"/><Relationship Id="rId5" Type="http://schemas.openxmlformats.org/officeDocument/2006/relationships/hyperlink" Target="https://afeam.omd.com.br/afeam/externo/cadastro.do" TargetMode="External"/><Relationship Id="rId4" Type="http://schemas.openxmlformats.org/officeDocument/2006/relationships/hyperlink" Target="http://www.afeam.am.gov.b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afeam.omd.com.br/afeam/externo/cadastro.do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labr.cgu.gov.br/web/home" TargetMode="Externa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feam.am.gov.br/fale-conosco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hyperlink" Target="https://falabr.cgu.gov.br/web/A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feam.am.gov.br/fale-conosco/" TargetMode="External"/><Relationship Id="rId5" Type="http://schemas.openxmlformats.org/officeDocument/2006/relationships/hyperlink" Target="https://afeam.omd.com.br/afeam/externo/cadastro.do" TargetMode="Externa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eam.am.gov.br/credito-amazonas/%23!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AFDF273E-2261-AB3B-DEA1-702F0A19E518}"/>
              </a:ext>
            </a:extLst>
          </p:cNvPr>
          <p:cNvSpPr txBox="1">
            <a:spLocks/>
          </p:cNvSpPr>
          <p:nvPr/>
        </p:nvSpPr>
        <p:spPr>
          <a:xfrm>
            <a:off x="304800" y="2343150"/>
            <a:ext cx="8382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4930" algn="ctr">
              <a:spcBef>
                <a:spcPts val="100"/>
              </a:spcBef>
            </a:pPr>
            <a:r>
              <a:rPr lang="pt-BR" sz="6000" b="1" spc="-10" dirty="0">
                <a:solidFill>
                  <a:schemeClr val="bg1"/>
                </a:solidFill>
                <a:latin typeface="Geomanist" panose="02000503000000020004" pitchFamily="50" charset="0"/>
              </a:rPr>
              <a:t>CARTA DE SERVIÇOS</a:t>
            </a:r>
            <a:endParaRPr lang="pt-BR" sz="6000" b="1" dirty="0">
              <a:solidFill>
                <a:schemeClr val="bg1"/>
              </a:solidFill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D882F44D-BEB7-7C09-4590-BC0C28BBF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141999"/>
              </p:ext>
            </p:extLst>
          </p:nvPr>
        </p:nvGraphicFramePr>
        <p:xfrm>
          <a:off x="448812" y="1255237"/>
          <a:ext cx="8236584" cy="217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 dirty="0"/>
                    </a:p>
                    <a:p>
                      <a:pPr marL="196342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LINHAS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FINANCIAMENTO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</a:rPr>
                        <a:t>+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CRÉDITO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AMAZONAS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31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/>
                    </a:p>
                    <a:p>
                      <a:pPr marR="81915" algn="ctr">
                        <a:lnSpc>
                          <a:spcPct val="100000"/>
                        </a:lnSpc>
                      </a:pPr>
                      <a:r>
                        <a:rPr sz="1000" spc="-5" dirty="0"/>
                        <a:t>TARIFAS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DE</a:t>
                      </a:r>
                      <a:r>
                        <a:rPr sz="1000" spc="-30" dirty="0"/>
                        <a:t> </a:t>
                      </a:r>
                      <a:r>
                        <a:rPr sz="1000" spc="-5" dirty="0"/>
                        <a:t>FINANCIAMENTO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Conforme</a:t>
                      </a:r>
                      <a:r>
                        <a:rPr sz="900" u="sng" spc="-20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Tabela</a:t>
                      </a:r>
                      <a:r>
                        <a:rPr sz="900" u="sng" spc="-1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de</a:t>
                      </a:r>
                      <a:r>
                        <a:rPr sz="900" u="sng" spc="-1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Tarifas</a:t>
                      </a:r>
                      <a:r>
                        <a:rPr sz="900" u="sng" spc="-20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da</a:t>
                      </a:r>
                      <a:r>
                        <a:rPr sz="900" u="sng" spc="-1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AFEAM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 marR="8128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000" spc="-5" dirty="0"/>
                        <a:t>LIBERAÇÃO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2925" marR="179705" indent="-297815">
                        <a:lnSpc>
                          <a:spcPct val="114999"/>
                        </a:lnSpc>
                        <a:spcBef>
                          <a:spcPts val="520"/>
                        </a:spcBef>
                        <a:buFont typeface="Arial MT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900" spc="-5" dirty="0"/>
                        <a:t>Pessoa</a:t>
                      </a:r>
                      <a:r>
                        <a:rPr sz="900" spc="60" dirty="0"/>
                        <a:t> </a:t>
                      </a:r>
                      <a:r>
                        <a:rPr sz="900" spc="-5" dirty="0"/>
                        <a:t>Física: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Apresentar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conta</a:t>
                      </a:r>
                      <a:r>
                        <a:rPr sz="900" spc="60" dirty="0"/>
                        <a:t> </a:t>
                      </a:r>
                      <a:r>
                        <a:rPr sz="900" spc="-5" dirty="0"/>
                        <a:t>corrente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(qualquer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banco)</a:t>
                      </a:r>
                      <a:r>
                        <a:rPr sz="900" spc="60" dirty="0"/>
                        <a:t> </a:t>
                      </a:r>
                      <a:r>
                        <a:rPr sz="900" spc="-5" dirty="0"/>
                        <a:t>ou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conta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poupança</a:t>
                      </a:r>
                      <a:r>
                        <a:rPr sz="900" spc="60" dirty="0"/>
                        <a:t> </a:t>
                      </a:r>
                      <a:r>
                        <a:rPr sz="900" spc="-5" dirty="0"/>
                        <a:t>(somente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do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Banco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Bradesco)</a:t>
                      </a:r>
                      <a:r>
                        <a:rPr sz="900" spc="60" dirty="0"/>
                        <a:t> </a:t>
                      </a:r>
                      <a:r>
                        <a:rPr sz="900" spc="-5" dirty="0"/>
                        <a:t>em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nome </a:t>
                      </a:r>
                      <a:r>
                        <a:rPr sz="900" dirty="0"/>
                        <a:t> </a:t>
                      </a:r>
                      <a:r>
                        <a:rPr sz="900" spc="-5" dirty="0"/>
                        <a:t>do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titular do financiamento.</a:t>
                      </a:r>
                      <a:endParaRPr sz="900" dirty="0"/>
                    </a:p>
                    <a:p>
                      <a:pPr marL="542925" indent="-297815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Arial MT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900" spc="-5" dirty="0"/>
                        <a:t>Pessoa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Jurídica: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Apresentar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conta corrente,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em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qualquer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banco, em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nome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da empresa.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E4EC3D1F-1E08-81F6-20C1-51B9BADE2C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9024" y="661130"/>
            <a:ext cx="23602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chemeClr val="bg1"/>
                </a:solidFill>
                <a:latin typeface="Calibri"/>
                <a:cs typeface="Calibri"/>
              </a:rPr>
              <a:t>1.</a:t>
            </a:r>
            <a:r>
              <a:rPr sz="1650" spc="-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chemeClr val="bg1"/>
                </a:solidFill>
                <a:latin typeface="Calibri"/>
                <a:cs typeface="Calibri"/>
              </a:rPr>
              <a:t>CONCESSÃO</a:t>
            </a:r>
            <a:r>
              <a:rPr sz="165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chemeClr val="bg1"/>
                </a:solidFill>
                <a:latin typeface="Calibri"/>
                <a:cs typeface="Calibri"/>
              </a:rPr>
              <a:t>DE</a:t>
            </a:r>
            <a:r>
              <a:rPr sz="165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chemeClr val="bg1"/>
                </a:solidFill>
                <a:latin typeface="Calibri"/>
                <a:cs typeface="Calibri"/>
              </a:rPr>
              <a:t>CRÉDITO</a:t>
            </a:r>
            <a:endParaRPr sz="16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613808"/>
              </p:ext>
            </p:extLst>
          </p:nvPr>
        </p:nvGraphicFramePr>
        <p:xfrm>
          <a:off x="338137" y="903700"/>
          <a:ext cx="8467725" cy="3268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5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234">
                <a:tc gridSpan="3">
                  <a:txBody>
                    <a:bodyPr/>
                    <a:lstStyle/>
                    <a:p>
                      <a:pPr marL="212280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PROCESSO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CONCESSÃO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CRÉDITO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ETAPAS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5240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22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NOME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ETAPA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DESCRIÇÃO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958215" marR="470534" indent="-480059">
                        <a:lnSpc>
                          <a:spcPct val="114999"/>
                        </a:lnSpc>
                        <a:spcBef>
                          <a:spcPts val="5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REQUISITOS/DOCUMENTAÇÃO NECESSÁRIA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653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ATENDIMENTO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CADASTRO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168910" indent="27940">
                        <a:lnSpc>
                          <a:spcPct val="114999"/>
                        </a:lnSpc>
                        <a:spcBef>
                          <a:spcPts val="47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9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é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realizado</a:t>
                      </a:r>
                      <a:r>
                        <a:rPr sz="900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pelo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site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AFEAM</a:t>
                      </a:r>
                      <a:r>
                        <a:rPr sz="9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http://www.afeam.am.gov.br</a:t>
                      </a:r>
                      <a:r>
                        <a:rPr sz="900" spc="40" dirty="0">
                          <a:solidFill>
                            <a:srgbClr val="0563C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9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meio</a:t>
                      </a:r>
                      <a:r>
                        <a:rPr sz="9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9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parceiros</a:t>
                      </a:r>
                      <a:r>
                        <a:rPr sz="9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técnicos</a:t>
                      </a:r>
                      <a:r>
                        <a:rPr sz="9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devem</a:t>
                      </a:r>
                      <a:r>
                        <a:rPr sz="9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ser</a:t>
                      </a:r>
                      <a:r>
                        <a:rPr sz="9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realizados</a:t>
                      </a:r>
                      <a:r>
                        <a:rPr sz="9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9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empreendedores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atividades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econômicas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Manaus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interior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Estado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9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Amazonas</a:t>
                      </a:r>
                      <a:r>
                        <a:rPr sz="9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queiram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desenvolver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um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novo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negócio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Estado.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78155" indent="25400">
                        <a:lnSpc>
                          <a:spcPct val="114999"/>
                        </a:lnSpc>
                        <a:spcBef>
                          <a:spcPts val="47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acordo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Relação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Documentos,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disponível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site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AFEAM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u="sng" spc="-10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latin typeface="Calibri"/>
                          <a:cs typeface="Calibri"/>
                          <a:hlinkClick r:id="rId3"/>
                        </a:rPr>
                        <a:t>http://www.afeam.am.gov.br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542290" indent="-297180">
                        <a:lnSpc>
                          <a:spcPts val="1045"/>
                        </a:lnSpc>
                        <a:spcBef>
                          <a:spcPts val="640"/>
                        </a:spcBef>
                        <a:buFont typeface="Arial"/>
                        <a:buChar char="●"/>
                        <a:tabLst>
                          <a:tab pos="542290" algn="l"/>
                        </a:tabLst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Estar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na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atividade;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542290" indent="-297180">
                        <a:lnSpc>
                          <a:spcPts val="980"/>
                        </a:lnSpc>
                        <a:buFont typeface="Arial"/>
                        <a:buChar char="●"/>
                        <a:tabLst>
                          <a:tab pos="542290" algn="l"/>
                        </a:tabLst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Experiência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0" dirty="0">
                          <a:latin typeface="Calibri"/>
                          <a:cs typeface="Calibri"/>
                        </a:rPr>
                        <a:t>;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VISITA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TÉCNICA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98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Visita</a:t>
                      </a:r>
                      <a:r>
                        <a:rPr sz="9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“in</a:t>
                      </a:r>
                      <a:r>
                        <a:rPr sz="9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loco”</a:t>
                      </a:r>
                      <a:r>
                        <a:rPr sz="9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conforme</a:t>
                      </a:r>
                      <a:r>
                        <a:rPr sz="9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critério</a:t>
                      </a:r>
                      <a:r>
                        <a:rPr sz="900" spc="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necessidade</a:t>
                      </a:r>
                      <a:r>
                        <a:rPr sz="9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identificada</a:t>
                      </a:r>
                      <a:r>
                        <a:rPr sz="9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pela</a:t>
                      </a:r>
                      <a:r>
                        <a:rPr sz="900" spc="22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AFEAM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durante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análise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crédito.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542290" indent="-297180">
                        <a:lnSpc>
                          <a:spcPts val="1015"/>
                        </a:lnSpc>
                        <a:buFont typeface="Arial"/>
                        <a:buChar char="●"/>
                        <a:tabLst>
                          <a:tab pos="542290" algn="l"/>
                        </a:tabLst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Curso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 certificação na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atividade a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ser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54292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financiada;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542290" indent="-297180">
                        <a:lnSpc>
                          <a:spcPts val="1045"/>
                        </a:lnSpc>
                        <a:buFont typeface="Arial"/>
                        <a:buChar char="●"/>
                        <a:tabLst>
                          <a:tab pos="542290" algn="l"/>
                        </a:tabLst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Capacidade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pagamento;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5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542290" indent="-297180">
                        <a:lnSpc>
                          <a:spcPts val="1015"/>
                        </a:lnSpc>
                        <a:buFont typeface="Arial"/>
                        <a:buChar char="●"/>
                        <a:tabLst>
                          <a:tab pos="542290" algn="l"/>
                        </a:tabLst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Geração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emprego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renda.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81280"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ANÁLISE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245110" indent="36830">
                        <a:lnSpc>
                          <a:spcPct val="114999"/>
                        </a:lnSpc>
                        <a:spcBef>
                          <a:spcPts val="5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Período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AFEAM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efetua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análise</a:t>
                      </a:r>
                      <a:r>
                        <a:rPr sz="9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dos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documentos,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informações</a:t>
                      </a:r>
                      <a:r>
                        <a:rPr sz="9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atividade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 a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viabilidade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 do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pleito.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454659" indent="81280">
                        <a:lnSpc>
                          <a:spcPct val="114999"/>
                        </a:lnSpc>
                        <a:spcBef>
                          <a:spcPts val="520"/>
                        </a:spcBef>
                        <a:buChar char="•"/>
                        <a:tabLst>
                          <a:tab pos="255904" algn="l"/>
                        </a:tabLst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Documentos solicitados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processo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financiamento.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329729"/>
              </p:ext>
            </p:extLst>
          </p:nvPr>
        </p:nvGraphicFramePr>
        <p:xfrm>
          <a:off x="372746" y="937990"/>
          <a:ext cx="8398508" cy="3201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2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4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140">
                <a:tc gridSpan="3">
                  <a:txBody>
                    <a:bodyPr/>
                    <a:lstStyle/>
                    <a:p>
                      <a:pPr marL="209105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PROCESSO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CONCESSÃO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CRÉDITO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ETAPAS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303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940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NOME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ETAPA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DESCRIÇÃO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947419" marR="459740" indent="-480059">
                        <a:lnSpc>
                          <a:spcPct val="114999"/>
                        </a:lnSpc>
                        <a:spcBef>
                          <a:spcPts val="5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REQUISITOS/DOCUMENTAÇÃO NECESSÁRIA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9149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CONTRATAÇÃO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55904" indent="-8128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55904" algn="l"/>
                        </a:tabLst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Formalizada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meio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título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crédito.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4625" marR="16764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Assinaturas</a:t>
                      </a:r>
                      <a:r>
                        <a:rPr sz="900" spc="3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900" spc="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título</a:t>
                      </a:r>
                      <a:r>
                        <a:rPr sz="900" spc="3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crédito</a:t>
                      </a:r>
                      <a:r>
                        <a:rPr sz="900" spc="3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3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forma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eletrônica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assinaturas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título</a:t>
                      </a:r>
                      <a:r>
                        <a:rPr sz="9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crédito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forma</a:t>
                      </a:r>
                      <a:r>
                        <a:rPr sz="9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física</a:t>
                      </a:r>
                      <a:r>
                        <a:rPr sz="9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com</a:t>
                      </a:r>
                      <a:r>
                        <a:rPr sz="9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assinaturas</a:t>
                      </a:r>
                      <a:r>
                        <a:rPr sz="9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reconhecidas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cartório;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4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LIBERAÇÃO</a:t>
                      </a:r>
                      <a:r>
                        <a:rPr sz="10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RECURSO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74625" marR="169545" indent="113664" algn="just">
                        <a:lnSpc>
                          <a:spcPct val="114999"/>
                        </a:lnSpc>
                        <a:spcBef>
                          <a:spcPts val="5"/>
                        </a:spcBef>
                        <a:buChar char="•"/>
                        <a:tabLst>
                          <a:tab pos="288290" algn="l"/>
                        </a:tabLst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Depósito</a:t>
                      </a:r>
                      <a:r>
                        <a:rPr sz="9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na</a:t>
                      </a:r>
                      <a:r>
                        <a:rPr sz="9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conta</a:t>
                      </a:r>
                      <a:r>
                        <a:rPr sz="9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corrente</a:t>
                      </a:r>
                      <a:r>
                        <a:rPr sz="9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900" spc="2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empreendedor</a:t>
                      </a:r>
                      <a:r>
                        <a:rPr sz="9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quando</a:t>
                      </a:r>
                      <a:r>
                        <a:rPr sz="9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capital</a:t>
                      </a:r>
                      <a:r>
                        <a:rPr sz="9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giro,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quando</a:t>
                      </a:r>
                      <a:r>
                        <a:rPr sz="900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900" spc="3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tratar</a:t>
                      </a:r>
                      <a:r>
                        <a:rPr sz="900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900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equipamentos</a:t>
                      </a:r>
                      <a:r>
                        <a:rPr sz="900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é</a:t>
                      </a:r>
                      <a:r>
                        <a:rPr sz="900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feito</a:t>
                      </a:r>
                      <a:r>
                        <a:rPr sz="900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diretamente</a:t>
                      </a:r>
                      <a:r>
                        <a:rPr sz="900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na</a:t>
                      </a:r>
                      <a:r>
                        <a:rPr sz="900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conta</a:t>
                      </a:r>
                      <a:r>
                        <a:rPr sz="900" spc="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fornecedor.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168275" indent="123825" algn="just">
                        <a:lnSpc>
                          <a:spcPct val="114999"/>
                        </a:lnSpc>
                        <a:spcBef>
                          <a:spcPts val="475"/>
                        </a:spcBef>
                        <a:buChar char="•"/>
                        <a:tabLst>
                          <a:tab pos="298450" algn="l"/>
                        </a:tabLst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Pessoa</a:t>
                      </a:r>
                      <a:r>
                        <a:rPr sz="9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Física:</a:t>
                      </a:r>
                      <a:r>
                        <a:rPr sz="9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Apresentar</a:t>
                      </a:r>
                      <a:r>
                        <a:rPr sz="9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conta</a:t>
                      </a:r>
                      <a:r>
                        <a:rPr sz="900" spc="3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corrente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(qualquer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banco)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conta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poupança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(somente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9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Banco</a:t>
                      </a:r>
                      <a:r>
                        <a:rPr sz="9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Bradesco)</a:t>
                      </a:r>
                      <a:r>
                        <a:rPr sz="9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9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nome</a:t>
                      </a:r>
                      <a:r>
                        <a:rPr sz="900" spc="40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9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titular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  <a:p>
                      <a:pPr marL="174625" marR="168910" indent="98425" algn="just">
                        <a:lnSpc>
                          <a:spcPct val="114999"/>
                        </a:lnSpc>
                        <a:buChar char="•"/>
                        <a:tabLst>
                          <a:tab pos="273050" algn="l"/>
                        </a:tabLst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Pessoa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Jurídica: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Apresentar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conta</a:t>
                      </a:r>
                      <a:r>
                        <a:rPr sz="9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corrente,</a:t>
                      </a:r>
                      <a:r>
                        <a:rPr sz="900" spc="5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qualquer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banco,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em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nome</a:t>
                      </a:r>
                      <a:r>
                        <a:rPr sz="9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da</a:t>
                      </a:r>
                      <a:r>
                        <a:rPr sz="9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10" dirty="0">
                          <a:latin typeface="Calibri"/>
                          <a:cs typeface="Calibri"/>
                        </a:rPr>
                        <a:t>empresa.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AAD7874D-E101-5C20-5BCF-2522D65963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43059CB-1629-A6BB-73EA-E139EA480A94}"/>
              </a:ext>
            </a:extLst>
          </p:cNvPr>
          <p:cNvSpPr txBox="1"/>
          <p:nvPr/>
        </p:nvSpPr>
        <p:spPr>
          <a:xfrm>
            <a:off x="190500" y="97155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LINHAS DE FINANCIAMENTO + CRÉDITO AMAZONAS</a:t>
            </a:r>
          </a:p>
          <a:p>
            <a:pPr algn="ctr"/>
            <a:r>
              <a:rPr lang="pt-BR" sz="1400" dirty="0"/>
              <a:t>SETORES SECUNDÁRIO E TERCIÁRIO – PESSOA FÍSICA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2470568-E7BC-6E35-0C2D-0565EB614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538131"/>
              </p:ext>
            </p:extLst>
          </p:nvPr>
        </p:nvGraphicFramePr>
        <p:xfrm>
          <a:off x="190500" y="1522133"/>
          <a:ext cx="8763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3554551822"/>
                    </a:ext>
                  </a:extLst>
                </a:gridCol>
                <a:gridCol w="6057900">
                  <a:extLst>
                    <a:ext uri="{9D8B030D-6E8A-4147-A177-3AD203B41FA5}">
                      <a16:colId xmlns:a16="http://schemas.microsoft.com/office/drawing/2014/main" val="4274890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CATEGORIA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INFORMAÇÕES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51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Autônomo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linkClick r:id="rId3"/>
                        </a:rPr>
                        <a:t>https://www.afeam.am.gov.br/credito-amazonas-autonomo/#!/</a:t>
                      </a:r>
                      <a:r>
                        <a:rPr lang="pt-BR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256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Taxista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linkClick r:id="rId4"/>
                        </a:rPr>
                        <a:t>https://www.afeam.am.gov.br/credito-amazonas-taxistas/#!/</a:t>
                      </a:r>
                      <a:r>
                        <a:rPr lang="pt-BR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013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Transporte por Aplicativo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linkClick r:id="rId5"/>
                        </a:rPr>
                        <a:t>https://www.afeam.am.gov.br/credito-amazonas-transporte-por-app/#!/</a:t>
                      </a:r>
                      <a:r>
                        <a:rPr lang="pt-BR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39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Mototaxista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linkClick r:id="rId6"/>
                        </a:rPr>
                        <a:t>https://www.afeam.am.gov.br/credito-amazonas-mototaxistas/#!/</a:t>
                      </a:r>
                      <a:r>
                        <a:rPr lang="pt-BR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633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Feirante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linkClick r:id="rId7"/>
                        </a:rPr>
                        <a:t>https://www.afeam.am.gov.br/credito-amazonas-feirantes/#!/</a:t>
                      </a:r>
                      <a:r>
                        <a:rPr lang="pt-BR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598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Profissional Liberal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linkClick r:id="rId8"/>
                        </a:rPr>
                        <a:t>https://www.afeam.am.gov.br/credito-amazonas-profissional-liberal/#!/</a:t>
                      </a:r>
                      <a:r>
                        <a:rPr lang="pt-BR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936869"/>
                  </a:ext>
                </a:extLst>
              </a:tr>
            </a:tbl>
          </a:graphicData>
        </a:graphic>
      </p:graphicFrame>
      <p:sp>
        <p:nvSpPr>
          <p:cNvPr id="8" name="object 2">
            <a:extLst>
              <a:ext uri="{FF2B5EF4-FFF2-40B4-BE49-F238E27FC236}">
                <a16:creationId xmlns:a16="http://schemas.microsoft.com/office/drawing/2014/main" id="{9D28BD92-3A58-DDA5-96E1-01F8E3A6CE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6E4A86B-AA03-2F9B-3E55-89D2E185232E}"/>
              </a:ext>
            </a:extLst>
          </p:cNvPr>
          <p:cNvSpPr txBox="1"/>
          <p:nvPr/>
        </p:nvSpPr>
        <p:spPr>
          <a:xfrm>
            <a:off x="190500" y="97155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LINHAS DE FINANCIAMENTO + CRÉDITO AMAZONAS</a:t>
            </a:r>
          </a:p>
          <a:p>
            <a:pPr algn="ctr"/>
            <a:r>
              <a:rPr lang="pt-BR" sz="1400" dirty="0"/>
              <a:t>SETORES SECUNDÁRIO E TERCIÁRIO – PESSOA JURÍDICA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773C6BB-D8B7-F8D6-0B15-4A72C919C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189601"/>
              </p:ext>
            </p:extLst>
          </p:nvPr>
        </p:nvGraphicFramePr>
        <p:xfrm>
          <a:off x="190500" y="1522133"/>
          <a:ext cx="8763000" cy="242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3554551822"/>
                    </a:ext>
                  </a:extLst>
                </a:gridCol>
                <a:gridCol w="6286500">
                  <a:extLst>
                    <a:ext uri="{9D8B030D-6E8A-4147-A177-3AD203B41FA5}">
                      <a16:colId xmlns:a16="http://schemas.microsoft.com/office/drawing/2014/main" val="4274890322"/>
                    </a:ext>
                  </a:extLst>
                </a:gridCol>
              </a:tblGrid>
              <a:tr h="57130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CATEGORIA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INFORMAÇÕES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7514022"/>
                  </a:ext>
                </a:extLst>
              </a:tr>
              <a:tr h="706912">
                <a:tc>
                  <a:txBody>
                    <a:bodyPr/>
                    <a:lstStyle/>
                    <a:p>
                      <a:r>
                        <a:rPr lang="pt-BR" dirty="0"/>
                        <a:t>Micro Empreendedor Individual – MEI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linkClick r:id="rId3"/>
                        </a:rPr>
                        <a:t>https://www.afeam.am.gov.br/credito-amazonas-mei/#!/</a:t>
                      </a:r>
                      <a:r>
                        <a:rPr lang="pt-BR" sz="1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256108"/>
                  </a:ext>
                </a:extLst>
              </a:tr>
              <a:tr h="571305">
                <a:tc>
                  <a:txBody>
                    <a:bodyPr/>
                    <a:lstStyle/>
                    <a:p>
                      <a:r>
                        <a:rPr lang="pt-BR" dirty="0"/>
                        <a:t>Microempresa – 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linkClick r:id="rId4"/>
                        </a:rPr>
                        <a:t>https://www.afeam.am.gov.br/credito-amazonas-me/#!/</a:t>
                      </a:r>
                      <a:r>
                        <a:rPr lang="pt-BR" sz="1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013237"/>
                  </a:ext>
                </a:extLst>
              </a:tr>
              <a:tr h="571305">
                <a:tc>
                  <a:txBody>
                    <a:bodyPr/>
                    <a:lstStyle/>
                    <a:p>
                      <a:r>
                        <a:rPr lang="pt-BR" dirty="0"/>
                        <a:t>Pequena Empresa - EPP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linkClick r:id="rId5"/>
                        </a:rPr>
                        <a:t>https://afeam.am.gov.br/credito-amazonas-epp/#!/</a:t>
                      </a:r>
                      <a:r>
                        <a:rPr lang="pt-BR" sz="1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539860"/>
                  </a:ext>
                </a:extLst>
              </a:tr>
            </a:tbl>
          </a:graphicData>
        </a:graphic>
      </p:graphicFrame>
      <p:sp>
        <p:nvSpPr>
          <p:cNvPr id="8" name="object 2">
            <a:extLst>
              <a:ext uri="{FF2B5EF4-FFF2-40B4-BE49-F238E27FC236}">
                <a16:creationId xmlns:a16="http://schemas.microsoft.com/office/drawing/2014/main" id="{05DE8353-3E24-8540-8506-256C189D19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BCC45E0-DF63-B1EF-5270-79ADD46DD4C9}"/>
              </a:ext>
            </a:extLst>
          </p:cNvPr>
          <p:cNvSpPr txBox="1"/>
          <p:nvPr/>
        </p:nvSpPr>
        <p:spPr>
          <a:xfrm>
            <a:off x="190500" y="97155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LINHAS DE FINANCIAMENTO + CRÉDITO AMAZONAS</a:t>
            </a:r>
          </a:p>
          <a:p>
            <a:pPr algn="ctr"/>
            <a:r>
              <a:rPr lang="pt-BR" sz="1400" dirty="0"/>
              <a:t>SETORES SECUNDÁRIO E TERCIÁRIO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6B1882A-CCD4-EA2B-423C-EDCB10444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49825"/>
              </p:ext>
            </p:extLst>
          </p:nvPr>
        </p:nvGraphicFramePr>
        <p:xfrm>
          <a:off x="190500" y="1522133"/>
          <a:ext cx="8763000" cy="2489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3554551822"/>
                    </a:ext>
                  </a:extLst>
                </a:gridCol>
                <a:gridCol w="6286500">
                  <a:extLst>
                    <a:ext uri="{9D8B030D-6E8A-4147-A177-3AD203B41FA5}">
                      <a16:colId xmlns:a16="http://schemas.microsoft.com/office/drawing/2014/main" val="4274890322"/>
                    </a:ext>
                  </a:extLst>
                </a:gridCol>
              </a:tblGrid>
              <a:tr h="571305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CATEGORIA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INFORMAÇÕES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7514022"/>
                  </a:ext>
                </a:extLst>
              </a:tr>
              <a:tr h="706912">
                <a:tc>
                  <a:txBody>
                    <a:bodyPr/>
                    <a:lstStyle/>
                    <a:p>
                      <a:r>
                        <a:rPr lang="pt-BR" dirty="0"/>
                        <a:t>+ CRÉDITO ENERGIA SUSTENTÁVEL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linkClick r:id="rId3"/>
                        </a:rPr>
                        <a:t>https://www.afeam.am.gov.br/afeam-energia-sustentave/#!/</a:t>
                      </a:r>
                      <a:r>
                        <a:rPr lang="pt-BR" sz="1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256108"/>
                  </a:ext>
                </a:extLst>
              </a:tr>
              <a:tr h="571305">
                <a:tc>
                  <a:txBody>
                    <a:bodyPr/>
                    <a:lstStyle/>
                    <a:p>
                      <a:r>
                        <a:rPr lang="pt-BR" dirty="0"/>
                        <a:t>+ CRÉDITO INOVAÇÃO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linkClick r:id="rId4"/>
                        </a:rPr>
                        <a:t>https://www.afeam.am.gov.br/afeam-inovacao/#!/</a:t>
                      </a:r>
                      <a:r>
                        <a:rPr lang="pt-BR" sz="1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013237"/>
                  </a:ext>
                </a:extLst>
              </a:tr>
              <a:tr h="571305">
                <a:tc>
                  <a:txBody>
                    <a:bodyPr/>
                    <a:lstStyle/>
                    <a:p>
                      <a:r>
                        <a:rPr lang="pt-BR" dirty="0"/>
                        <a:t>+ CRÉDITO AMAZONAS AQUAVIÁRIOS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hlinkClick r:id="rId5"/>
                        </a:rPr>
                        <a:t>https://www.afeam.am.gov.br/credito-afeam-aquaviarios/#!/</a:t>
                      </a:r>
                      <a:r>
                        <a:rPr lang="pt-BR" sz="1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6539860"/>
                  </a:ext>
                </a:extLst>
              </a:tr>
            </a:tbl>
          </a:graphicData>
        </a:graphic>
      </p:graphicFrame>
      <p:sp>
        <p:nvSpPr>
          <p:cNvPr id="8" name="object 2">
            <a:extLst>
              <a:ext uri="{FF2B5EF4-FFF2-40B4-BE49-F238E27FC236}">
                <a16:creationId xmlns:a16="http://schemas.microsoft.com/office/drawing/2014/main" id="{9BDF3CC3-470D-A9D4-C8DF-A3E7F7C2A7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26F1F9C-06C7-8222-2337-28247BFCF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45168"/>
              </p:ext>
            </p:extLst>
          </p:nvPr>
        </p:nvGraphicFramePr>
        <p:xfrm>
          <a:off x="453707" y="1031465"/>
          <a:ext cx="8236585" cy="3080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9">
                <a:tc gridSpan="2">
                  <a:txBody>
                    <a:bodyPr/>
                    <a:lstStyle/>
                    <a:p>
                      <a:pPr marL="203390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LINHAS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FINANCIAMENTO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sz="1000" b="1" spc="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</a:rPr>
                        <a:t>AFEAM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</a:rPr>
                        <a:t>AGRO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</a:rPr>
                        <a:t>(MICROCRÉDITO</a:t>
                      </a:r>
                      <a:r>
                        <a:rPr sz="105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</a:rPr>
                        <a:t>E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</a:rPr>
                        <a:t>CRÉDITO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</a:rPr>
                        <a:t>VAREJO)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11239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/>
                    </a:p>
                    <a:p>
                      <a:pPr marR="81915" algn="ctr">
                        <a:lnSpc>
                          <a:spcPct val="100000"/>
                        </a:lnSpc>
                      </a:pPr>
                      <a:r>
                        <a:rPr sz="1000" spc="-5" dirty="0"/>
                        <a:t>REQUISITOS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/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900" spc="-5" dirty="0"/>
                        <a:t>Ser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produtor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rural </a:t>
                      </a:r>
                      <a:r>
                        <a:rPr sz="900" dirty="0"/>
                        <a:t>e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o</a:t>
                      </a:r>
                      <a:r>
                        <a:rPr sz="900" spc="-5" dirty="0"/>
                        <a:t> projeto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ser financiado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obrigatoriamente deve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ser elaborado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pelo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IDAM.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6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/>
                    </a:p>
                    <a:p>
                      <a:pPr marR="81915" algn="ctr">
                        <a:lnSpc>
                          <a:spcPct val="100000"/>
                        </a:lnSpc>
                      </a:pPr>
                      <a:r>
                        <a:rPr sz="1000" spc="-5" dirty="0"/>
                        <a:t>DOCUMENTOS</a:t>
                      </a:r>
                      <a:r>
                        <a:rPr sz="1000" spc="-45" dirty="0"/>
                        <a:t> </a:t>
                      </a:r>
                      <a:r>
                        <a:rPr sz="1000" spc="-5" dirty="0"/>
                        <a:t>NECESSÁRIOS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900" spc="-5" dirty="0"/>
                        <a:t>Conforme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descrito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no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link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dos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documentos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no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site:</a:t>
                      </a:r>
                      <a:r>
                        <a:rPr sz="900" spc="15" dirty="0"/>
                        <a:t> </a:t>
                      </a: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http://www.afeam.am.gov.br/afeam-agro/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/>
                    </a:p>
                    <a:p>
                      <a:pPr marR="81280" algn="ctr">
                        <a:lnSpc>
                          <a:spcPct val="100000"/>
                        </a:lnSpc>
                      </a:pPr>
                      <a:r>
                        <a:rPr sz="1000" spc="-5" dirty="0"/>
                        <a:t>LOCAL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50"/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dirty="0"/>
                        <a:t>O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atendimento</a:t>
                      </a:r>
                      <a:r>
                        <a:rPr sz="900" spc="-5" dirty="0"/>
                        <a:t> </a:t>
                      </a:r>
                      <a:r>
                        <a:rPr sz="900" dirty="0"/>
                        <a:t>é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realizado pelo IDAM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em suas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unidades na capital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e</a:t>
                      </a:r>
                      <a:r>
                        <a:rPr sz="900" spc="-5" dirty="0"/>
                        <a:t> nos municípios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do interior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do Estado.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/>
                    </a:p>
                    <a:p>
                      <a:pPr marR="80645" algn="ctr">
                        <a:lnSpc>
                          <a:spcPct val="100000"/>
                        </a:lnSpc>
                      </a:pPr>
                      <a:r>
                        <a:rPr sz="1000" dirty="0"/>
                        <a:t>HORÁRIO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/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/>
                        <a:t>Das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8h </a:t>
                      </a:r>
                      <a:r>
                        <a:rPr sz="900" dirty="0"/>
                        <a:t>às</a:t>
                      </a:r>
                      <a:r>
                        <a:rPr sz="900" spc="-5" dirty="0"/>
                        <a:t> 14h, podendo variar conforme cada unidade do IDAM, tanto na capital quanto nos municípios do interior do Estado.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/>
                    </a:p>
                    <a:p>
                      <a:pPr marL="535305" marR="415925" indent="-203200">
                        <a:lnSpc>
                          <a:spcPct val="114999"/>
                        </a:lnSpc>
                      </a:pPr>
                      <a:r>
                        <a:rPr sz="1000" spc="-5" dirty="0"/>
                        <a:t>TEMPO</a:t>
                      </a:r>
                      <a:r>
                        <a:rPr sz="1000" spc="-45" dirty="0"/>
                        <a:t> </a:t>
                      </a:r>
                      <a:r>
                        <a:rPr sz="1000" spc="-5" dirty="0"/>
                        <a:t>MÁXIMO</a:t>
                      </a:r>
                      <a:r>
                        <a:rPr sz="1000" spc="-45" dirty="0"/>
                        <a:t> </a:t>
                      </a:r>
                      <a:r>
                        <a:rPr sz="1000" spc="-5" dirty="0"/>
                        <a:t>PARA </a:t>
                      </a:r>
                      <a:r>
                        <a:rPr sz="1000" spc="-210" dirty="0"/>
                        <a:t> </a:t>
                      </a:r>
                      <a:r>
                        <a:rPr sz="1000" spc="-5" dirty="0"/>
                        <a:t>ATENDIMENTO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 dirty="0"/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/>
                        <a:t>Conforme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lei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das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filas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e</a:t>
                      </a:r>
                      <a:r>
                        <a:rPr sz="900" spc="-5" dirty="0"/>
                        <a:t> </a:t>
                      </a:r>
                      <a:r>
                        <a:rPr sz="900" dirty="0"/>
                        <a:t>atendimento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preferencial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praticado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nas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unidades do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IDAM.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9ABE8E68-AFE4-3A80-23C0-A29BBF7AC8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F594813-5D78-D21E-3202-B82A5A35F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926187"/>
              </p:ext>
            </p:extLst>
          </p:nvPr>
        </p:nvGraphicFramePr>
        <p:xfrm>
          <a:off x="453708" y="1123950"/>
          <a:ext cx="8236584" cy="265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199">
                <a:tc gridSpan="2">
                  <a:txBody>
                    <a:bodyPr/>
                    <a:lstStyle/>
                    <a:p>
                      <a:pPr marL="196342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LINHAS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FINANCIAMENTO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sz="1000" b="1" spc="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</a:rPr>
                        <a:t>AFEAM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</a:rPr>
                        <a:t>AGRO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</a:rPr>
                        <a:t>(MICROCRÉDITO</a:t>
                      </a:r>
                      <a:r>
                        <a:rPr sz="105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</a:rPr>
                        <a:t>E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</a:rPr>
                        <a:t>CRÉDITO</a:t>
                      </a:r>
                      <a:r>
                        <a:rPr sz="1050" b="1" spc="-1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</a:rPr>
                        <a:t>VAREJO)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11747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499">
                <a:tc>
                  <a:txBody>
                    <a:bodyPr/>
                    <a:lstStyle/>
                    <a:p>
                      <a:pPr marL="500380" marR="570865" indent="-12700">
                        <a:lnSpc>
                          <a:spcPct val="114999"/>
                        </a:lnSpc>
                        <a:spcBef>
                          <a:spcPts val="500"/>
                        </a:spcBef>
                      </a:pPr>
                      <a:r>
                        <a:rPr sz="1000" spc="-5" dirty="0"/>
                        <a:t>PRIORIDAD</a:t>
                      </a:r>
                      <a:r>
                        <a:rPr sz="1000" dirty="0"/>
                        <a:t>E</a:t>
                      </a:r>
                      <a:r>
                        <a:rPr sz="1000" spc="-5" dirty="0"/>
                        <a:t> DE  ATENDIMENTO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 marL="85725" marR="269240">
                        <a:lnSpc>
                          <a:spcPct val="114999"/>
                        </a:lnSpc>
                        <a:spcBef>
                          <a:spcPts val="650"/>
                        </a:spcBef>
                      </a:pPr>
                      <a:r>
                        <a:rPr sz="900" spc="-5" dirty="0"/>
                        <a:t>Por ordem de chegada, conforme emissão de senha, respeitado </a:t>
                      </a:r>
                      <a:r>
                        <a:rPr sz="900" dirty="0"/>
                        <a:t>o </a:t>
                      </a:r>
                      <a:r>
                        <a:rPr sz="900" spc="-5" dirty="0"/>
                        <a:t>que estabelece </a:t>
                      </a:r>
                      <a:r>
                        <a:rPr sz="900" dirty="0"/>
                        <a:t>a </a:t>
                      </a:r>
                      <a:r>
                        <a:rPr sz="900" spc="-5" dirty="0"/>
                        <a:t>Lei Federal nº 10.048 de 08/11/2000 (pessoas </a:t>
                      </a:r>
                      <a:r>
                        <a:rPr sz="900" dirty="0"/>
                        <a:t> </a:t>
                      </a:r>
                      <a:r>
                        <a:rPr sz="900" spc="-5" dirty="0"/>
                        <a:t>com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deficiência, idosos com idade igual ou superior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a</a:t>
                      </a:r>
                      <a:r>
                        <a:rPr sz="900" spc="-5" dirty="0"/>
                        <a:t> 60 </a:t>
                      </a:r>
                      <a:r>
                        <a:rPr sz="900" dirty="0"/>
                        <a:t>anos,</a:t>
                      </a:r>
                      <a:r>
                        <a:rPr sz="900" spc="-5" dirty="0"/>
                        <a:t> gestantes, lactantes, pessoas com crianças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de colo </a:t>
                      </a:r>
                      <a:r>
                        <a:rPr sz="900" dirty="0"/>
                        <a:t>e</a:t>
                      </a:r>
                      <a:r>
                        <a:rPr sz="900" spc="-5" dirty="0"/>
                        <a:t> obesos).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25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 dirty="0"/>
                    </a:p>
                    <a:p>
                      <a:pPr marR="81280" algn="ctr">
                        <a:lnSpc>
                          <a:spcPct val="100000"/>
                        </a:lnSpc>
                      </a:pPr>
                      <a:r>
                        <a:rPr sz="1000" spc="-5" dirty="0"/>
                        <a:t>PRAZOS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/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900" dirty="0"/>
                        <a:t>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AFEAM terá </a:t>
                      </a:r>
                      <a:r>
                        <a:rPr sz="900" dirty="0"/>
                        <a:t>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prazo de </a:t>
                      </a:r>
                      <a:r>
                        <a:rPr sz="900" dirty="0"/>
                        <a:t>até</a:t>
                      </a:r>
                      <a:r>
                        <a:rPr sz="900" spc="-5" dirty="0"/>
                        <a:t> 35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dias para concluir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o</a:t>
                      </a:r>
                      <a:r>
                        <a:rPr sz="900" spc="-5" dirty="0"/>
                        <a:t> processo, </a:t>
                      </a:r>
                      <a:r>
                        <a:rPr sz="900" dirty="0"/>
                        <a:t>após</a:t>
                      </a:r>
                      <a:r>
                        <a:rPr sz="900" spc="-5" dirty="0"/>
                        <a:t> </a:t>
                      </a:r>
                      <a:r>
                        <a:rPr sz="900" dirty="0"/>
                        <a:t>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proponente cumprir com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todos os requisitos.</a:t>
                      </a:r>
                      <a:endParaRPr sz="900"/>
                    </a:p>
                    <a:p>
                      <a:pPr marL="85725" marR="169545">
                        <a:lnSpc>
                          <a:spcPct val="114999"/>
                        </a:lnSpc>
                      </a:pPr>
                      <a:r>
                        <a:rPr sz="900" spc="-5" dirty="0"/>
                        <a:t>Na impossibilidade de </a:t>
                      </a:r>
                      <a:r>
                        <a:rPr sz="900" dirty="0"/>
                        <a:t>atender o </a:t>
                      </a:r>
                      <a:r>
                        <a:rPr sz="900" spc="-5" dirty="0"/>
                        <a:t>prazo, </a:t>
                      </a:r>
                      <a:r>
                        <a:rPr sz="900" dirty="0"/>
                        <a:t>a </a:t>
                      </a:r>
                      <a:r>
                        <a:rPr sz="900" spc="-5" dirty="0"/>
                        <a:t>AFEAM informará </a:t>
                      </a:r>
                      <a:r>
                        <a:rPr sz="900" dirty="0"/>
                        <a:t>a </a:t>
                      </a:r>
                      <a:r>
                        <a:rPr sz="900" spc="-5" dirty="0"/>
                        <a:t>nova estimativa do prazo necessário </a:t>
                      </a:r>
                      <a:r>
                        <a:rPr sz="900" dirty="0"/>
                        <a:t>e </a:t>
                      </a:r>
                      <a:r>
                        <a:rPr sz="900" spc="-5" dirty="0"/>
                        <a:t>buscará </a:t>
                      </a:r>
                      <a:r>
                        <a:rPr sz="900" dirty="0"/>
                        <a:t>a </a:t>
                      </a:r>
                      <a:r>
                        <a:rPr sz="900" spc="-5" dirty="0"/>
                        <a:t>solução mais urgente </a:t>
                      </a:r>
                      <a:r>
                        <a:rPr sz="900" dirty="0"/>
                        <a:t> </a:t>
                      </a:r>
                      <a:r>
                        <a:rPr sz="900" spc="-5" dirty="0"/>
                        <a:t>para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a</a:t>
                      </a:r>
                      <a:r>
                        <a:rPr sz="900" spc="-5" dirty="0"/>
                        <a:t> demanda.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 marR="81280" algn="ctr">
                        <a:lnSpc>
                          <a:spcPct val="100000"/>
                        </a:lnSpc>
                      </a:pPr>
                      <a:r>
                        <a:rPr sz="1000" spc="-5" dirty="0"/>
                        <a:t>CUSTO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DO</a:t>
                      </a:r>
                      <a:r>
                        <a:rPr sz="1000" spc="-30" dirty="0"/>
                        <a:t> </a:t>
                      </a:r>
                      <a:r>
                        <a:rPr sz="1000" spc="-5" dirty="0"/>
                        <a:t>SERVIÇO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 dirty="0"/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900" spc="-5" dirty="0"/>
                        <a:t>Conforme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tabela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de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tarifas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constante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no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site:</a:t>
                      </a:r>
                      <a:r>
                        <a:rPr sz="900" spc="30" dirty="0"/>
                        <a:t> </a:t>
                      </a: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http:/www.afeam.am.gov.br/transparencia/tarifas/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7A014C04-882D-8854-D117-3947603152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9024" y="661130"/>
            <a:ext cx="23602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CONCESSÃO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CRÉDITO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F3CF640-A52D-98D6-6689-B1B3A0D92B65}"/>
              </a:ext>
            </a:extLst>
          </p:cNvPr>
          <p:cNvSpPr txBox="1"/>
          <p:nvPr/>
        </p:nvSpPr>
        <p:spPr>
          <a:xfrm>
            <a:off x="190500" y="668206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LINHAS DE FINANCIAMENTO + CRÉDITO AMAZONAS</a:t>
            </a:r>
          </a:p>
          <a:p>
            <a:pPr algn="ctr">
              <a:lnSpc>
                <a:spcPct val="100000"/>
              </a:lnSpc>
            </a:pPr>
            <a:r>
              <a:rPr lang="pt-BR" sz="1400" dirty="0"/>
              <a:t>SETOR PRIMÁRIO -  AFEAM AGRO: </a:t>
            </a:r>
            <a:r>
              <a:rPr lang="pt-BR" sz="1400" spc="-5" dirty="0">
                <a:latin typeface="Calibri"/>
                <a:cs typeface="Calibri"/>
              </a:rPr>
              <a:t>AGRICULTURA – PECUÁRIA – PISCICULTURA - AVICULTURA</a:t>
            </a:r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AE77CF0-5F2B-EF54-7F7D-605DB6622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937BE9B-5D35-2F54-AAD3-7ACA41C35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99" y="1200150"/>
            <a:ext cx="3810001" cy="316798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9024" y="661130"/>
            <a:ext cx="23602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CONCESSÃO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CRÉDITO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82523E-3498-E8ED-DE71-8E2EF214C701}"/>
              </a:ext>
            </a:extLst>
          </p:cNvPr>
          <p:cNvSpPr txBox="1"/>
          <p:nvPr/>
        </p:nvSpPr>
        <p:spPr>
          <a:xfrm>
            <a:off x="190500" y="714434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LINHAS DE FINANCIAMENTO + CRÉDITO AMAZONAS</a:t>
            </a:r>
          </a:p>
          <a:p>
            <a:pPr algn="ctr"/>
            <a:r>
              <a:rPr lang="pt-BR" sz="1400" dirty="0"/>
              <a:t>SETOR PRIMÁRIO -  AFEAM AGRO: </a:t>
            </a:r>
            <a:r>
              <a:rPr lang="pt-BR" sz="1400" spc="-5" dirty="0">
                <a:latin typeface="Calibri"/>
                <a:cs typeface="Calibri"/>
              </a:rPr>
              <a:t>PESCA</a:t>
            </a:r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1343833-E4CB-A9A8-F989-4DBFA9ACF9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719CD20-D37E-EC4D-08DF-DFC34447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879" y="1276350"/>
            <a:ext cx="4790242" cy="28714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225" y="992372"/>
            <a:ext cx="4452620" cy="3392082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Governador</a:t>
            </a:r>
            <a:r>
              <a:rPr sz="12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sz="12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Estado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lang="pt-BR" sz="1200" dirty="0">
                <a:solidFill>
                  <a:srgbClr val="002060"/>
                </a:solidFill>
                <a:latin typeface="Calibri"/>
                <a:cs typeface="Calibri"/>
              </a:rPr>
              <a:t>Roberto Maia Cidade Filho</a:t>
            </a:r>
            <a:endParaRPr sz="1200" dirty="0">
              <a:latin typeface="Calibri"/>
              <a:cs typeface="Calibri"/>
            </a:endParaRPr>
          </a:p>
          <a:p>
            <a:pPr marL="12700" marR="2702560">
              <a:lnSpc>
                <a:spcPct val="114999"/>
              </a:lnSpc>
            </a:pP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Vice-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Governador</a:t>
            </a:r>
            <a:r>
              <a:rPr sz="12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sz="12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Estado </a:t>
            </a:r>
            <a:r>
              <a:rPr lang="pt-BR" sz="1200" spc="-10" dirty="0">
                <a:solidFill>
                  <a:srgbClr val="002060"/>
                </a:solidFill>
                <a:latin typeface="Calibri"/>
                <a:cs typeface="Calibri"/>
              </a:rPr>
              <a:t>Serafim Fernandes Corrêa</a:t>
            </a:r>
            <a:r>
              <a:rPr lang="pt-BR" sz="1200" spc="5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10" dirty="0" err="1">
                <a:solidFill>
                  <a:srgbClr val="002060"/>
                </a:solidFill>
                <a:latin typeface="Calibri"/>
                <a:cs typeface="Calibri"/>
              </a:rPr>
              <a:t>Diretor</a:t>
            </a:r>
            <a:r>
              <a:rPr lang="pt-BR" sz="1200" b="1" spc="-1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Presidente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lang="pt-BR" sz="1200" dirty="0">
                <a:solidFill>
                  <a:srgbClr val="002060"/>
                </a:solidFill>
                <a:latin typeface="Calibri"/>
                <a:cs typeface="Calibri"/>
              </a:rPr>
              <a:t>Cristina Coelho da Silva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Diretor</a:t>
            </a:r>
            <a:r>
              <a:rPr sz="12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 Crédito</a:t>
            </a:r>
            <a:endParaRPr sz="1200" dirty="0"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</a:rPr>
              <a:t>Marcos</a:t>
            </a:r>
            <a:r>
              <a:rPr kumimoji="0" lang="pt-BR" sz="1200" b="0" i="0" u="none" strike="noStrike" kern="0" cap="none" spc="-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</a:rPr>
              <a:t>Vinícius</a:t>
            </a:r>
            <a:r>
              <a:rPr kumimoji="0" lang="pt-BR" sz="1200" b="0" i="0" u="none" strike="noStrike" kern="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pt-BR" sz="1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</a:rPr>
              <a:t>Cardoso</a:t>
            </a:r>
            <a:r>
              <a:rPr kumimoji="0" lang="pt-BR" sz="1200" b="0" i="0" u="none" strike="noStrike" kern="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lang="pt-BR" sz="1200" b="0" i="0" u="none" strike="noStrike" kern="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pt-BR" sz="1200" b="0" i="0" u="none" strike="noStrike" kern="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cs typeface="Calibri"/>
              </a:rPr>
              <a:t>Castro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2759075">
              <a:lnSpc>
                <a:spcPct val="114999"/>
              </a:lnSpc>
            </a:pPr>
            <a:r>
              <a:rPr sz="1200" b="1" spc="-10" dirty="0" err="1">
                <a:solidFill>
                  <a:srgbClr val="002060"/>
                </a:solidFill>
                <a:latin typeface="Calibri"/>
                <a:cs typeface="Calibri"/>
              </a:rPr>
              <a:t>Diretor</a:t>
            </a:r>
            <a:r>
              <a:rPr lang="pt-BR" sz="12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b="1" spc="-10" dirty="0" err="1">
                <a:solidFill>
                  <a:srgbClr val="002060"/>
                </a:solidFill>
                <a:latin typeface="Calibri"/>
                <a:cs typeface="Calibri"/>
              </a:rPr>
              <a:t>Administração</a:t>
            </a: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pt-BR" sz="1200" dirty="0">
                <a:solidFill>
                  <a:srgbClr val="002060"/>
                </a:solidFill>
                <a:latin typeface="Calibri"/>
                <a:cs typeface="Calibri"/>
              </a:rPr>
              <a:t>João Batista Tavares</a:t>
            </a:r>
          </a:p>
          <a:p>
            <a:pPr marL="12700" marR="2759075">
              <a:lnSpc>
                <a:spcPct val="114999"/>
              </a:lnSpc>
            </a:pPr>
            <a:r>
              <a:rPr sz="1200" b="1" spc="-10" dirty="0" err="1">
                <a:solidFill>
                  <a:srgbClr val="002060"/>
                </a:solidFill>
                <a:latin typeface="Calibri"/>
                <a:cs typeface="Calibri"/>
              </a:rPr>
              <a:t>Elaboração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200" dirty="0" err="1">
                <a:solidFill>
                  <a:srgbClr val="002060"/>
                </a:solidFill>
                <a:latin typeface="Calibri"/>
                <a:cs typeface="Calibri"/>
              </a:rPr>
              <a:t>Gilza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Mirna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Alves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Salazar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Ramiro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Silva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Neto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Viviane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Oliveira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da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Costa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Revisão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Viviane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Oliveira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da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Costa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/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pt-BR" sz="1200" spc="-20" dirty="0">
                <a:solidFill>
                  <a:srgbClr val="002060"/>
                </a:solidFill>
                <a:latin typeface="Calibri"/>
                <a:cs typeface="Calibri"/>
              </a:rPr>
              <a:t>Ana Paula Costa de Castro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b="1" spc="-10" dirty="0">
                <a:solidFill>
                  <a:srgbClr val="002060"/>
                </a:solidFill>
                <a:latin typeface="Calibri"/>
                <a:cs typeface="Calibri"/>
              </a:rPr>
              <a:t>Diagramação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José</a:t>
            </a:r>
            <a:r>
              <a:rPr sz="120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Leal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0225" y="4225283"/>
            <a:ext cx="11309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 err="1">
                <a:solidFill>
                  <a:srgbClr val="002060"/>
                </a:solidFill>
                <a:latin typeface="Calibri"/>
                <a:cs typeface="Calibri"/>
              </a:rPr>
              <a:t>Atualizada</a:t>
            </a:r>
            <a:r>
              <a:rPr sz="800" i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800" i="1" dirty="0" err="1">
                <a:solidFill>
                  <a:srgbClr val="002060"/>
                </a:solidFill>
                <a:latin typeface="Calibri"/>
                <a:cs typeface="Calibri"/>
              </a:rPr>
              <a:t>em</a:t>
            </a:r>
            <a:r>
              <a:rPr lang="pt-BR" sz="800" i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pt-BR" sz="800" i="1" spc="-10" dirty="0">
                <a:solidFill>
                  <a:srgbClr val="002060"/>
                </a:solidFill>
                <a:latin typeface="Calibri"/>
                <a:cs typeface="Calibri"/>
              </a:rPr>
              <a:t>14</a:t>
            </a:r>
            <a:r>
              <a:rPr sz="800" i="1" spc="-10" dirty="0">
                <a:solidFill>
                  <a:srgbClr val="002060"/>
                </a:solidFill>
                <a:latin typeface="Calibri"/>
                <a:cs typeface="Calibri"/>
              </a:rPr>
              <a:t>/0</a:t>
            </a:r>
            <a:r>
              <a:rPr lang="pt-BR" sz="800" i="1" spc="-10" dirty="0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r>
              <a:rPr sz="800" i="1" spc="-10" dirty="0">
                <a:solidFill>
                  <a:srgbClr val="002060"/>
                </a:solidFill>
                <a:latin typeface="Calibri"/>
                <a:cs typeface="Calibri"/>
              </a:rPr>
              <a:t>/202</a:t>
            </a:r>
            <a:r>
              <a:rPr lang="pt-BR" sz="800" i="1" spc="-10" dirty="0">
                <a:solidFill>
                  <a:srgbClr val="002060"/>
                </a:solidFill>
                <a:latin typeface="Calibri"/>
                <a:cs typeface="Calibri"/>
              </a:rPr>
              <a:t>6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" y="133350"/>
            <a:ext cx="9144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algn="ctr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Geomanist" panose="02000503000000020004" pitchFamily="50" charset="0"/>
              </a:rPr>
              <a:t>GOVERNANÇA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9024" y="661130"/>
            <a:ext cx="23602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CONCESSÃO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CRÉDITO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671CD1-4A8C-8C12-54F5-48EF50AF4307}"/>
              </a:ext>
            </a:extLst>
          </p:cNvPr>
          <p:cNvSpPr txBox="1"/>
          <p:nvPr/>
        </p:nvSpPr>
        <p:spPr>
          <a:xfrm>
            <a:off x="190498" y="697216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LINHAS DE FINANCIAMENTO + CRÉDITO AMAZONAS</a:t>
            </a:r>
          </a:p>
          <a:p>
            <a:pPr algn="ctr"/>
            <a:r>
              <a:rPr lang="pt-BR" sz="1400" dirty="0"/>
              <a:t>SETOR PRIMÁRIO -  AFEAM AGRO: </a:t>
            </a:r>
            <a:r>
              <a:rPr lang="pt-BR" sz="1400" spc="-5" dirty="0">
                <a:latin typeface="Calibri"/>
                <a:cs typeface="Calibri"/>
              </a:rPr>
              <a:t>EXTRATIVISMO</a:t>
            </a:r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B6C4C2E7-4B5A-FCBD-FB85-9A29BC2A4B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5398AF-4E2F-9A06-D131-3BC905E67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451" y="1200151"/>
            <a:ext cx="5360927" cy="324613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59024" y="661130"/>
            <a:ext cx="23602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CONCESSÃO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CRÉDITO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EDAC12E-B598-D41F-B0FB-0EBB3ABB6517}"/>
              </a:ext>
            </a:extLst>
          </p:cNvPr>
          <p:cNvSpPr txBox="1"/>
          <p:nvPr/>
        </p:nvSpPr>
        <p:spPr>
          <a:xfrm>
            <a:off x="-76199" y="719061"/>
            <a:ext cx="9067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LINHAS DE FINANCIAMENTO + CRÉDITO AMAZONAS</a:t>
            </a:r>
          </a:p>
          <a:p>
            <a:pPr algn="ctr">
              <a:lnSpc>
                <a:spcPct val="100000"/>
              </a:lnSpc>
            </a:pPr>
            <a:r>
              <a:rPr lang="pt-BR" sz="1400" dirty="0"/>
              <a:t>SETOR PRIMÁRIO -  AFEAM AGRO: </a:t>
            </a:r>
            <a:r>
              <a:rPr lang="pt-BR" sz="1400" spc="-5" dirty="0">
                <a:latin typeface="Calibri"/>
                <a:cs typeface="Calibri"/>
              </a:rPr>
              <a:t>AGROINDÚSTRIAS - EMPRESAS RURAIS</a:t>
            </a:r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2D6459F-BF16-DD6D-6D9E-1A327C04C2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116061"/>
            <a:ext cx="914399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0D12E94-C0DF-E8E6-709C-28FC14BCE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38796"/>
            <a:ext cx="5385517" cy="313970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B594EEF-5BF5-6598-1CEE-DDFC467B0B2A}"/>
              </a:ext>
            </a:extLst>
          </p:cNvPr>
          <p:cNvSpPr txBox="1"/>
          <p:nvPr/>
        </p:nvSpPr>
        <p:spPr>
          <a:xfrm>
            <a:off x="5689165" y="1685263"/>
            <a:ext cx="3124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pt-BR" sz="1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Os sócios (cotista/acionista) comparecerão, obrigatoriamente como avais;</a:t>
            </a:r>
          </a:p>
          <a:p>
            <a:pPr algn="l">
              <a:buFont typeface="+mj-lt"/>
              <a:buAutoNum type="arabicPeriod"/>
            </a:pPr>
            <a:r>
              <a:rPr lang="pt-BR" sz="1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As propostas da agroindústria e empresa rural com valores acima da faixa de aplicação da matriz de avaliação de risco até o limite máximo do financiamento deverão apresentar, no mínimo: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Aval dos sócios (cotista/acionista) com lastro econômico e/ou financeiro compatível, </a:t>
            </a:r>
            <a:r>
              <a:rPr lang="pt-BR" sz="10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ou;</a:t>
            </a:r>
            <a:endParaRPr lang="pt-BR" sz="10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Aval de terceiros com lastro econômico e/ou financeiro compatível, </a:t>
            </a:r>
            <a:r>
              <a:rPr lang="pt-BR" sz="1000" b="1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ou;</a:t>
            </a:r>
            <a:endParaRPr lang="pt-BR" sz="1000" b="0" i="0" dirty="0">
              <a:solidFill>
                <a:srgbClr val="212529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Garantia real.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0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 Dispensa de garantia respeitando os limites de financiamento na capital e no interior.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2DC0BA31-CE30-E0B3-B832-70CDC863B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419" y="1470664"/>
            <a:ext cx="4663762" cy="29067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9024" y="661130"/>
            <a:ext cx="23602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CONCESSÃO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CRÉDITO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9E132A-8CAD-632E-8803-55FA3EFCDA15}"/>
              </a:ext>
            </a:extLst>
          </p:cNvPr>
          <p:cNvSpPr txBox="1"/>
          <p:nvPr/>
        </p:nvSpPr>
        <p:spPr>
          <a:xfrm>
            <a:off x="304800" y="696565"/>
            <a:ext cx="876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LINHAS DE FINANCIAMENTO + CRÉDITO AMAZONAS</a:t>
            </a:r>
          </a:p>
          <a:p>
            <a:pPr algn="ctr">
              <a:lnSpc>
                <a:spcPct val="100000"/>
              </a:lnSpc>
            </a:pPr>
            <a:r>
              <a:rPr lang="pt-BR" sz="1400" dirty="0"/>
              <a:t>SETOR PRIMÁRIO -  AFEAM AGRO: </a:t>
            </a:r>
            <a:r>
              <a:rPr lang="pt-BR" sz="1400" spc="-5" dirty="0">
                <a:latin typeface="Calibri"/>
                <a:cs typeface="Calibri"/>
              </a:rPr>
              <a:t>ASSOCIAÇÕES – COOPERATIVAS</a:t>
            </a:r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8D81D77-A439-EC44-158B-7E62B42BA2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206C2AB-B059-3D11-450C-3A443972F8BD}"/>
              </a:ext>
            </a:extLst>
          </p:cNvPr>
          <p:cNvSpPr txBox="1"/>
          <p:nvPr/>
        </p:nvSpPr>
        <p:spPr>
          <a:xfrm>
            <a:off x="2340308" y="1256193"/>
            <a:ext cx="25627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Comercialização / Investimento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47959F0C-CB8B-43BF-2F9A-5405E5D2D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56713"/>
              </p:ext>
            </p:extLst>
          </p:nvPr>
        </p:nvGraphicFramePr>
        <p:xfrm>
          <a:off x="453708" y="1008570"/>
          <a:ext cx="8236584" cy="3132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1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 dirty="0"/>
                    </a:p>
                    <a:p>
                      <a:pPr marL="1963420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LINHAS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FINANCIAMENTO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</a:rPr>
                        <a:t>+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CRÉDITO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AMAZONAS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/>
                    </a:p>
                    <a:p>
                      <a:pPr marR="81915" algn="ctr">
                        <a:lnSpc>
                          <a:spcPct val="100000"/>
                        </a:lnSpc>
                      </a:pPr>
                      <a:r>
                        <a:rPr sz="1000" spc="-5" dirty="0"/>
                        <a:t>FORMA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DE</a:t>
                      </a:r>
                      <a:r>
                        <a:rPr sz="1000" spc="-30" dirty="0"/>
                        <a:t> </a:t>
                      </a:r>
                      <a:r>
                        <a:rPr sz="1000" spc="-5" dirty="0"/>
                        <a:t>ACESSO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/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/>
                        <a:t>Site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AFEAM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-</a:t>
                      </a:r>
                      <a:r>
                        <a:rPr sz="900" spc="5" dirty="0"/>
                        <a:t> </a:t>
                      </a: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http://www.afeam.am.gov.br/</a:t>
                      </a:r>
                      <a:r>
                        <a:rPr sz="900" dirty="0">
                          <a:solidFill>
                            <a:srgbClr val="0563C1"/>
                          </a:solidFill>
                          <a:hlinkClick r:id="rId3"/>
                        </a:rPr>
                        <a:t> </a:t>
                      </a:r>
                      <a:r>
                        <a:rPr sz="900" spc="-5" dirty="0"/>
                        <a:t>ou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por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meio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dos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Parceiros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Técnicos.</a:t>
                      </a:r>
                      <a:endParaRPr sz="900"/>
                    </a:p>
                    <a:p>
                      <a:pPr marL="771525" indent="-297815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Arial MT"/>
                        <a:buChar char="●"/>
                        <a:tabLst>
                          <a:tab pos="770890" algn="l"/>
                          <a:tab pos="771525" algn="l"/>
                        </a:tabLst>
                      </a:pPr>
                      <a:r>
                        <a:rPr sz="900" spc="-5" dirty="0"/>
                        <a:t>Primeiro</a:t>
                      </a:r>
                      <a:r>
                        <a:rPr sz="900" spc="-25" dirty="0"/>
                        <a:t> </a:t>
                      </a:r>
                      <a:r>
                        <a:rPr sz="900" spc="-5" dirty="0"/>
                        <a:t>Acesso:</a:t>
                      </a:r>
                      <a:r>
                        <a:rPr sz="900" spc="175" dirty="0">
                          <a:solidFill>
                            <a:srgbClr val="0563C1"/>
                          </a:solidFill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4"/>
                        </a:rPr>
                        <a:t>https://servicos.afeam.org.br/portalcliente/controller/logincontroller.php?action=TREGISTRAR</a:t>
                      </a:r>
                      <a:endParaRPr sz="900"/>
                    </a:p>
                    <a:p>
                      <a:pPr marL="771525" indent="-297815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Arial MT"/>
                        <a:buChar char="●"/>
                        <a:tabLst>
                          <a:tab pos="770890" algn="l"/>
                          <a:tab pos="771525" algn="l"/>
                        </a:tabLst>
                      </a:pPr>
                      <a:r>
                        <a:rPr sz="900" spc="-5" dirty="0"/>
                        <a:t>Possuo</a:t>
                      </a:r>
                      <a:r>
                        <a:rPr sz="900" spc="-20" dirty="0"/>
                        <a:t> </a:t>
                      </a:r>
                      <a:r>
                        <a:rPr sz="900" spc="-5" dirty="0"/>
                        <a:t>Usuário</a:t>
                      </a:r>
                      <a:r>
                        <a:rPr sz="900" spc="-15" dirty="0"/>
                        <a:t> </a:t>
                      </a:r>
                      <a:r>
                        <a:rPr sz="900" dirty="0"/>
                        <a:t>e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Senha:</a:t>
                      </a:r>
                      <a:r>
                        <a:rPr sz="900" spc="195" dirty="0">
                          <a:solidFill>
                            <a:srgbClr val="0563C1"/>
                          </a:solidFill>
                        </a:rPr>
                        <a:t> </a:t>
                      </a: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5"/>
                        </a:rPr>
                        <a:t>https://servicos.afeam.org.br/portalcliente/controller/logincontroller.php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5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/>
                    </a:p>
                    <a:p>
                      <a:pPr marR="81915" algn="ctr">
                        <a:lnSpc>
                          <a:spcPct val="100000"/>
                        </a:lnSpc>
                      </a:pPr>
                      <a:r>
                        <a:rPr sz="1000" spc="-5" dirty="0"/>
                        <a:t>DOCUMENTOS</a:t>
                      </a:r>
                      <a:r>
                        <a:rPr sz="1000" spc="-45" dirty="0"/>
                        <a:t> </a:t>
                      </a:r>
                      <a:r>
                        <a:rPr sz="1000" spc="-5" dirty="0"/>
                        <a:t>NECESSÁRIOS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/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900" spc="-5" dirty="0"/>
                        <a:t>Disponível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em </a:t>
                      </a:r>
                      <a:r>
                        <a:rPr sz="900" b="1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6"/>
                        </a:rPr>
                        <a:t>https://www.afeam.am.gov.br/credito-amazonas/#!/</a:t>
                      </a:r>
                      <a:r>
                        <a:rPr sz="900" b="1" spc="20" dirty="0">
                          <a:solidFill>
                            <a:srgbClr val="0563C1"/>
                          </a:solidFill>
                          <a:hlinkClick r:id="rId6"/>
                        </a:rPr>
                        <a:t> </a:t>
                      </a:r>
                      <a:r>
                        <a:rPr sz="900" spc="-5" dirty="0"/>
                        <a:t>de</a:t>
                      </a:r>
                      <a:r>
                        <a:rPr sz="900" spc="-15" dirty="0"/>
                        <a:t> </a:t>
                      </a:r>
                      <a:r>
                        <a:rPr sz="900" dirty="0"/>
                        <a:t>acordo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com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perfil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do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cliente.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 marR="81280" algn="ctr">
                        <a:lnSpc>
                          <a:spcPct val="100000"/>
                        </a:lnSpc>
                      </a:pPr>
                      <a:r>
                        <a:rPr sz="1000" spc="-5" dirty="0"/>
                        <a:t>PRAZOS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00" dirty="0"/>
                    </a:p>
                    <a:p>
                      <a:pPr marL="85725" marR="136525">
                        <a:lnSpc>
                          <a:spcPct val="114999"/>
                        </a:lnSpc>
                      </a:pPr>
                      <a:r>
                        <a:rPr sz="900" dirty="0"/>
                        <a:t>A </a:t>
                      </a:r>
                      <a:r>
                        <a:rPr sz="900" spc="-5" dirty="0"/>
                        <a:t>instituição financeira terá prazo de </a:t>
                      </a:r>
                      <a:r>
                        <a:rPr sz="900" dirty="0"/>
                        <a:t>até </a:t>
                      </a:r>
                      <a:r>
                        <a:rPr sz="900" spc="-5" dirty="0"/>
                        <a:t>30 dias na Capital </a:t>
                      </a:r>
                      <a:r>
                        <a:rPr sz="900" dirty="0"/>
                        <a:t>e </a:t>
                      </a:r>
                      <a:r>
                        <a:rPr sz="900" spc="-5" dirty="0"/>
                        <a:t>de </a:t>
                      </a:r>
                      <a:r>
                        <a:rPr sz="900" dirty="0"/>
                        <a:t>até </a:t>
                      </a:r>
                      <a:r>
                        <a:rPr sz="900" spc="-5" dirty="0"/>
                        <a:t>45 dias no Interior, para concluir </a:t>
                      </a:r>
                      <a:r>
                        <a:rPr sz="900" dirty="0"/>
                        <a:t>o </a:t>
                      </a:r>
                      <a:r>
                        <a:rPr sz="900" spc="-5" dirty="0"/>
                        <a:t>processo, </a:t>
                      </a:r>
                      <a:r>
                        <a:rPr sz="900" dirty="0"/>
                        <a:t>após </a:t>
                      </a:r>
                      <a:r>
                        <a:rPr sz="900" spc="-5" dirty="0"/>
                        <a:t>cumprir todos </a:t>
                      </a:r>
                      <a:r>
                        <a:rPr sz="900" dirty="0"/>
                        <a:t> </a:t>
                      </a:r>
                      <a:r>
                        <a:rPr sz="900" spc="-5" dirty="0"/>
                        <a:t>os</a:t>
                      </a:r>
                      <a:r>
                        <a:rPr sz="900" spc="10" dirty="0"/>
                        <a:t> </a:t>
                      </a:r>
                      <a:r>
                        <a:rPr sz="900" spc="-5" dirty="0"/>
                        <a:t>requisitos.</a:t>
                      </a:r>
                      <a:r>
                        <a:rPr sz="900" spc="10" dirty="0"/>
                        <a:t> </a:t>
                      </a:r>
                      <a:r>
                        <a:rPr sz="900" spc="-5" dirty="0"/>
                        <a:t>Não</a:t>
                      </a:r>
                      <a:r>
                        <a:rPr sz="900" spc="15" dirty="0"/>
                        <a:t> </a:t>
                      </a:r>
                      <a:r>
                        <a:rPr sz="900" spc="-5" dirty="0"/>
                        <a:t>sendo</a:t>
                      </a:r>
                      <a:r>
                        <a:rPr sz="900" spc="10" dirty="0"/>
                        <a:t> </a:t>
                      </a:r>
                      <a:r>
                        <a:rPr sz="900" spc="-5" dirty="0"/>
                        <a:t>possível</a:t>
                      </a:r>
                      <a:r>
                        <a:rPr sz="900" spc="10" dirty="0"/>
                        <a:t> </a:t>
                      </a:r>
                      <a:r>
                        <a:rPr sz="900" dirty="0"/>
                        <a:t>atender</a:t>
                      </a:r>
                      <a:r>
                        <a:rPr sz="900" spc="15" dirty="0"/>
                        <a:t> </a:t>
                      </a:r>
                      <a:r>
                        <a:rPr sz="900" dirty="0"/>
                        <a:t>a</a:t>
                      </a:r>
                      <a:r>
                        <a:rPr sz="900" spc="10" dirty="0"/>
                        <a:t> </a:t>
                      </a:r>
                      <a:r>
                        <a:rPr sz="900" spc="-5" dirty="0"/>
                        <a:t>esse</a:t>
                      </a:r>
                      <a:r>
                        <a:rPr sz="900" spc="15" dirty="0"/>
                        <a:t> </a:t>
                      </a:r>
                      <a:r>
                        <a:rPr sz="900" spc="-5" dirty="0"/>
                        <a:t>prazo,</a:t>
                      </a:r>
                      <a:r>
                        <a:rPr sz="900" spc="10" dirty="0"/>
                        <a:t> </a:t>
                      </a:r>
                      <a:r>
                        <a:rPr sz="900" dirty="0"/>
                        <a:t>a</a:t>
                      </a:r>
                      <a:r>
                        <a:rPr sz="900" spc="10" dirty="0"/>
                        <a:t> </a:t>
                      </a:r>
                      <a:r>
                        <a:rPr sz="900" spc="-5" dirty="0"/>
                        <a:t>instituição</a:t>
                      </a:r>
                      <a:r>
                        <a:rPr sz="900" spc="15" dirty="0"/>
                        <a:t> </a:t>
                      </a:r>
                      <a:r>
                        <a:rPr sz="900" spc="-5" dirty="0"/>
                        <a:t>informará</a:t>
                      </a:r>
                      <a:r>
                        <a:rPr sz="900" spc="10" dirty="0"/>
                        <a:t> </a:t>
                      </a:r>
                      <a:r>
                        <a:rPr sz="900" spc="-5" dirty="0"/>
                        <a:t>sobre</a:t>
                      </a:r>
                      <a:r>
                        <a:rPr sz="900" spc="10" dirty="0"/>
                        <a:t> </a:t>
                      </a:r>
                      <a:r>
                        <a:rPr sz="900" spc="-5" dirty="0"/>
                        <a:t>essa</a:t>
                      </a:r>
                      <a:r>
                        <a:rPr sz="900" spc="15" dirty="0"/>
                        <a:t> </a:t>
                      </a:r>
                      <a:r>
                        <a:rPr sz="900" spc="-5" dirty="0"/>
                        <a:t>impossibilidade,</a:t>
                      </a:r>
                      <a:r>
                        <a:rPr sz="900" spc="10" dirty="0"/>
                        <a:t> </a:t>
                      </a:r>
                      <a:r>
                        <a:rPr sz="900" spc="-5" dirty="0"/>
                        <a:t>dando</a:t>
                      </a:r>
                      <a:r>
                        <a:rPr sz="900" spc="15" dirty="0"/>
                        <a:t> </a:t>
                      </a:r>
                      <a:r>
                        <a:rPr sz="900" dirty="0"/>
                        <a:t>ao</a:t>
                      </a:r>
                      <a:r>
                        <a:rPr sz="900" spc="10" dirty="0"/>
                        <a:t> </a:t>
                      </a:r>
                      <a:r>
                        <a:rPr sz="900" spc="-5" dirty="0"/>
                        <a:t>proponente </a:t>
                      </a:r>
                      <a:r>
                        <a:rPr sz="900" dirty="0"/>
                        <a:t> </a:t>
                      </a:r>
                      <a:r>
                        <a:rPr sz="900" spc="-5" dirty="0"/>
                        <a:t>uma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estimativa do prazo necessário </a:t>
                      </a:r>
                      <a:r>
                        <a:rPr sz="900" dirty="0"/>
                        <a:t>e</a:t>
                      </a:r>
                      <a:r>
                        <a:rPr sz="900" spc="-5" dirty="0"/>
                        <a:t> buscando uma solução para </a:t>
                      </a:r>
                      <a:r>
                        <a:rPr sz="900" dirty="0"/>
                        <a:t>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demanda.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B22638DB-1970-BC49-121E-EDB9F9A6E7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419D2AD-5B92-4081-1566-8F9B2E1A8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48497"/>
              </p:ext>
            </p:extLst>
          </p:nvPr>
        </p:nvGraphicFramePr>
        <p:xfrm>
          <a:off x="316865" y="818992"/>
          <a:ext cx="8510270" cy="350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9">
                <a:tc gridSpan="2">
                  <a:txBody>
                    <a:bodyPr/>
                    <a:lstStyle/>
                    <a:p>
                      <a:pPr marL="2397125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LINHAS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FINANCIAMENTO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AFEAM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</a:rPr>
                        <a:t>MAIS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168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REQUISITOS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00" spc="-5" dirty="0"/>
                        <a:t>Pessoa</a:t>
                      </a:r>
                      <a:r>
                        <a:rPr sz="900" spc="-45" dirty="0"/>
                        <a:t> </a:t>
                      </a:r>
                      <a:r>
                        <a:rPr sz="900" spc="-5" dirty="0"/>
                        <a:t>Jurídica.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39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DOCUMENTOS</a:t>
                      </a:r>
                      <a:r>
                        <a:rPr sz="1000" spc="-45" dirty="0"/>
                        <a:t> </a:t>
                      </a:r>
                      <a:r>
                        <a:rPr sz="1000" spc="-5" dirty="0"/>
                        <a:t>NECESSÁRIOS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00" spc="-5" dirty="0"/>
                        <a:t>Conforme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descrito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no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link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dos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documentos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no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site:</a:t>
                      </a:r>
                      <a:r>
                        <a:rPr sz="900" spc="15" dirty="0"/>
                        <a:t> </a:t>
                      </a: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http://www.afeam.am.gov.br/linhas-de-financiamento/afeam-mais/#!/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39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LOCAL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4"/>
                        </a:rPr>
                        <a:t>www.afeam.am.gov.br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39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FORMA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DE</a:t>
                      </a:r>
                      <a:r>
                        <a:rPr sz="1000" spc="-30" dirty="0"/>
                        <a:t> </a:t>
                      </a:r>
                      <a:r>
                        <a:rPr sz="1000" spc="-5" dirty="0"/>
                        <a:t>ACESSO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00" spc="-5" dirty="0"/>
                        <a:t>Enviar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os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documentos</a:t>
                      </a:r>
                      <a:r>
                        <a:rPr sz="900" spc="190" dirty="0"/>
                        <a:t> </a:t>
                      </a:r>
                      <a:r>
                        <a:rPr sz="900" spc="-5" dirty="0"/>
                        <a:t>devidamente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preenchidos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e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assinados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para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e-mail</a:t>
                      </a:r>
                      <a:r>
                        <a:rPr sz="900" spc="-10" dirty="0"/>
                        <a:t> </a:t>
                      </a:r>
                      <a:r>
                        <a:rPr sz="900" spc="-5" dirty="0">
                          <a:hlinkClick r:id="rId5"/>
                        </a:rPr>
                        <a:t>cadastro@afeam.org.br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398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724">
                <a:tc>
                  <a:txBody>
                    <a:bodyPr/>
                    <a:lstStyle/>
                    <a:p>
                      <a:pPr marL="633095" marR="534035" indent="-182880">
                        <a:lnSpc>
                          <a:spcPct val="114999"/>
                        </a:lnSpc>
                        <a:spcBef>
                          <a:spcPts val="520"/>
                        </a:spcBef>
                      </a:pPr>
                      <a:r>
                        <a:rPr sz="900" spc="-5" dirty="0"/>
                        <a:t>TEMPO</a:t>
                      </a:r>
                      <a:r>
                        <a:rPr sz="900" spc="-45" dirty="0"/>
                        <a:t> </a:t>
                      </a:r>
                      <a:r>
                        <a:rPr sz="900" spc="-5" dirty="0"/>
                        <a:t>MÁXIMO</a:t>
                      </a:r>
                      <a:r>
                        <a:rPr sz="900" spc="-40" dirty="0"/>
                        <a:t> </a:t>
                      </a:r>
                      <a:r>
                        <a:rPr sz="900" spc="-5" dirty="0"/>
                        <a:t>PARA </a:t>
                      </a:r>
                      <a:r>
                        <a:rPr sz="900" spc="-190" dirty="0"/>
                        <a:t> </a:t>
                      </a:r>
                      <a:r>
                        <a:rPr sz="900" spc="-5" dirty="0"/>
                        <a:t>ATENDIMENTO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/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/>
                        <a:t>Imediato</a:t>
                      </a:r>
                      <a:r>
                        <a:rPr sz="900" spc="-25" dirty="0"/>
                        <a:t> </a:t>
                      </a:r>
                      <a:r>
                        <a:rPr sz="900" dirty="0"/>
                        <a:t>ao</a:t>
                      </a:r>
                      <a:r>
                        <a:rPr sz="900" spc="-20" dirty="0"/>
                        <a:t> </a:t>
                      </a:r>
                      <a:r>
                        <a:rPr sz="900" dirty="0"/>
                        <a:t>acessar</a:t>
                      </a:r>
                      <a:r>
                        <a:rPr sz="900" spc="-25" dirty="0"/>
                        <a:t> </a:t>
                      </a:r>
                      <a:r>
                        <a:rPr sz="900" dirty="0"/>
                        <a:t>o</a:t>
                      </a:r>
                      <a:r>
                        <a:rPr sz="900" spc="-20" dirty="0"/>
                        <a:t> </a:t>
                      </a:r>
                      <a:r>
                        <a:rPr sz="900" spc="-5" dirty="0"/>
                        <a:t>site.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99">
                <a:tc>
                  <a:txBody>
                    <a:bodyPr/>
                    <a:lstStyle/>
                    <a:p>
                      <a:pPr marR="8318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spc="-5" dirty="0"/>
                        <a:t>PRIORIDADE</a:t>
                      </a:r>
                      <a:r>
                        <a:rPr sz="900" spc="-35" dirty="0"/>
                        <a:t> </a:t>
                      </a:r>
                      <a:r>
                        <a:rPr sz="900" spc="-5" dirty="0"/>
                        <a:t>DE</a:t>
                      </a:r>
                      <a:r>
                        <a:rPr sz="900" spc="-30" dirty="0"/>
                        <a:t> </a:t>
                      </a:r>
                      <a:r>
                        <a:rPr sz="900" spc="-5" dirty="0"/>
                        <a:t>ATENDIMENTO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spc="-5" dirty="0"/>
                        <a:t>Imediato</a:t>
                      </a:r>
                      <a:r>
                        <a:rPr sz="900" spc="-25" dirty="0"/>
                        <a:t> </a:t>
                      </a:r>
                      <a:r>
                        <a:rPr sz="900" dirty="0"/>
                        <a:t>ao</a:t>
                      </a:r>
                      <a:r>
                        <a:rPr sz="900" spc="-20" dirty="0"/>
                        <a:t> </a:t>
                      </a:r>
                      <a:r>
                        <a:rPr sz="900" dirty="0"/>
                        <a:t>acessar</a:t>
                      </a:r>
                      <a:r>
                        <a:rPr sz="900" spc="-25" dirty="0"/>
                        <a:t> </a:t>
                      </a:r>
                      <a:r>
                        <a:rPr sz="900" dirty="0"/>
                        <a:t>o</a:t>
                      </a:r>
                      <a:r>
                        <a:rPr sz="900" spc="-20" dirty="0"/>
                        <a:t> </a:t>
                      </a:r>
                      <a:r>
                        <a:rPr sz="900" spc="-5" dirty="0"/>
                        <a:t>site.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4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 marR="8128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000" spc="-5" dirty="0"/>
                        <a:t>PRAZOS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dirty="0"/>
                        <a:t>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AFEAM terá </a:t>
                      </a:r>
                      <a:r>
                        <a:rPr sz="900" dirty="0"/>
                        <a:t>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prazo de </a:t>
                      </a:r>
                      <a:r>
                        <a:rPr sz="900" dirty="0"/>
                        <a:t>até</a:t>
                      </a:r>
                      <a:r>
                        <a:rPr sz="900" spc="-5" dirty="0"/>
                        <a:t> 35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dias para concluir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o</a:t>
                      </a:r>
                      <a:r>
                        <a:rPr sz="900" spc="-5" dirty="0"/>
                        <a:t> processo, </a:t>
                      </a:r>
                      <a:r>
                        <a:rPr sz="900" dirty="0"/>
                        <a:t>após</a:t>
                      </a:r>
                      <a:r>
                        <a:rPr sz="900" spc="-5" dirty="0"/>
                        <a:t> </a:t>
                      </a:r>
                      <a:r>
                        <a:rPr sz="900" dirty="0"/>
                        <a:t>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proponente cumprir com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todos os requisitos.</a:t>
                      </a:r>
                      <a:endParaRPr sz="900"/>
                    </a:p>
                    <a:p>
                      <a:pPr marL="85725" marR="254635">
                        <a:lnSpc>
                          <a:spcPct val="114999"/>
                        </a:lnSpc>
                      </a:pPr>
                      <a:r>
                        <a:rPr sz="900" spc="-5" dirty="0"/>
                        <a:t>Na impossibilidade de </a:t>
                      </a:r>
                      <a:r>
                        <a:rPr sz="900" dirty="0"/>
                        <a:t>atender o </a:t>
                      </a:r>
                      <a:r>
                        <a:rPr sz="900" spc="-5" dirty="0"/>
                        <a:t>prazo, </a:t>
                      </a:r>
                      <a:r>
                        <a:rPr sz="900" dirty="0"/>
                        <a:t>a </a:t>
                      </a:r>
                      <a:r>
                        <a:rPr sz="900" spc="-5" dirty="0"/>
                        <a:t>AFEAM informará </a:t>
                      </a:r>
                      <a:r>
                        <a:rPr sz="900" dirty="0"/>
                        <a:t>a </a:t>
                      </a:r>
                      <a:r>
                        <a:rPr sz="900" spc="-5" dirty="0"/>
                        <a:t>nova estimativa do prazo necessário </a:t>
                      </a:r>
                      <a:r>
                        <a:rPr sz="900" dirty="0"/>
                        <a:t>e </a:t>
                      </a:r>
                      <a:r>
                        <a:rPr sz="900" spc="-5" dirty="0"/>
                        <a:t>buscará </a:t>
                      </a:r>
                      <a:r>
                        <a:rPr sz="900" dirty="0"/>
                        <a:t>a </a:t>
                      </a:r>
                      <a:r>
                        <a:rPr sz="900" spc="-5" dirty="0"/>
                        <a:t>solução mais urgente </a:t>
                      </a:r>
                      <a:r>
                        <a:rPr sz="900" dirty="0"/>
                        <a:t> </a:t>
                      </a:r>
                      <a:r>
                        <a:rPr sz="900" spc="-5" dirty="0"/>
                        <a:t>para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a</a:t>
                      </a:r>
                      <a:r>
                        <a:rPr sz="900" spc="-5" dirty="0"/>
                        <a:t> demanda.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CUSTO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DO</a:t>
                      </a:r>
                      <a:r>
                        <a:rPr sz="1000" spc="-30" dirty="0"/>
                        <a:t> </a:t>
                      </a:r>
                      <a:r>
                        <a:rPr sz="1000" spc="-5" dirty="0"/>
                        <a:t>SERVIÇO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00" spc="-5" dirty="0"/>
                        <a:t>Conforme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tabela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de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tarifas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constante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no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site:</a:t>
                      </a:r>
                      <a:r>
                        <a:rPr sz="900" spc="30" dirty="0"/>
                        <a:t> </a:t>
                      </a: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6"/>
                        </a:rPr>
                        <a:t>http:/www.afeam.am.gov.br/transparencia/tarifas/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9398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85E6880A-CDF0-0BF6-B144-66119F3C71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9024" y="661130"/>
            <a:ext cx="268986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6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RENEGOCIAÇÃO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CRÉDITO</a:t>
            </a:r>
            <a:endParaRPr sz="1650" dirty="0">
              <a:latin typeface="Calibri"/>
              <a:cs typeface="Calibri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6F9414D2-7F87-5796-0F5B-9CB125D06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214938"/>
              </p:ext>
            </p:extLst>
          </p:nvPr>
        </p:nvGraphicFramePr>
        <p:xfrm>
          <a:off x="453390" y="1008570"/>
          <a:ext cx="8237219" cy="3029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9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7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193">
                <a:tc gridSpan="3">
                  <a:txBody>
                    <a:bodyPr/>
                    <a:lstStyle/>
                    <a:p>
                      <a:pPr marL="2953385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SERVIÇO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RENEGOCIAÇÃO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CRÉDITO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168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18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spc="-5" dirty="0"/>
                        <a:t>INFORMAÇÕES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1440" marB="0"/>
                </a:tc>
                <a:tc gridSpan="2">
                  <a:txBody>
                    <a:bodyPr/>
                    <a:lstStyle/>
                    <a:p>
                      <a:pPr marR="127381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spc="-5" dirty="0"/>
                        <a:t>NA</a:t>
                      </a:r>
                      <a:r>
                        <a:rPr sz="1000" spc="-45" dirty="0"/>
                        <a:t> </a:t>
                      </a:r>
                      <a:r>
                        <a:rPr sz="1000" spc="-5" dirty="0"/>
                        <a:t>CAPITAL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14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/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000" spc="-5" dirty="0"/>
                        <a:t>REQUISITOS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0280" algn="l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pt-BR" sz="1000" spc="-5" dirty="0"/>
                        <a:t>PARA RENEGOCIAR ON-LINE OPERAÇÕES COM </a:t>
                      </a:r>
                      <a:r>
                        <a:rPr sz="1000" spc="-5" dirty="0"/>
                        <a:t>SALDO</a:t>
                      </a:r>
                      <a:r>
                        <a:rPr sz="1000" spc="-20" dirty="0"/>
                        <a:t> </a:t>
                      </a:r>
                      <a:r>
                        <a:rPr sz="1000" spc="-5" dirty="0"/>
                        <a:t>DEVEDOR</a:t>
                      </a:r>
                      <a:r>
                        <a:rPr sz="1000" spc="-20" dirty="0"/>
                        <a:t> </a:t>
                      </a:r>
                      <a:r>
                        <a:rPr sz="1000" spc="-5" dirty="0"/>
                        <a:t>ATÉ</a:t>
                      </a:r>
                      <a:r>
                        <a:rPr sz="1000" spc="-10" dirty="0"/>
                        <a:t> </a:t>
                      </a:r>
                      <a:r>
                        <a:rPr sz="1000" b="1" spc="-5" dirty="0"/>
                        <a:t>R$</a:t>
                      </a:r>
                      <a:r>
                        <a:rPr sz="1000" b="1" spc="-20" dirty="0"/>
                        <a:t> </a:t>
                      </a:r>
                      <a:r>
                        <a:rPr sz="1000" b="1" spc="-5" dirty="0"/>
                        <a:t>21.000,00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pt-BR" sz="1000" spc="-5" dirty="0"/>
                        <a:t>OUTROS CANAIS DE ATENDIMENTO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3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 dirty="0"/>
                    </a:p>
                    <a:p>
                      <a:pPr marL="733425" indent="-297815">
                        <a:lnSpc>
                          <a:spcPct val="100000"/>
                        </a:lnSpc>
                        <a:buFont typeface="Arial MT"/>
                        <a:buChar char="●"/>
                        <a:tabLst>
                          <a:tab pos="732790" algn="l"/>
                          <a:tab pos="733425" algn="l"/>
                        </a:tabLst>
                      </a:pPr>
                      <a:r>
                        <a:rPr sz="900" spc="-5" dirty="0"/>
                        <a:t>Solicitação</a:t>
                      </a:r>
                      <a:r>
                        <a:rPr sz="900" spc="-20" dirty="0"/>
                        <a:t> </a:t>
                      </a:r>
                      <a:r>
                        <a:rPr sz="900" spc="-5" dirty="0"/>
                        <a:t>diretamente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no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Portal</a:t>
                      </a:r>
                      <a:r>
                        <a:rPr sz="900" spc="-20" dirty="0"/>
                        <a:t> </a:t>
                      </a:r>
                      <a:r>
                        <a:rPr sz="900" spc="-5" dirty="0"/>
                        <a:t>do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Cliente;</a:t>
                      </a:r>
                      <a:endParaRPr sz="900" dirty="0"/>
                    </a:p>
                    <a:p>
                      <a:pPr marL="733425" marR="467995" indent="-297815">
                        <a:lnSpc>
                          <a:spcPct val="114999"/>
                        </a:lnSpc>
                        <a:buFont typeface="Arial MT"/>
                        <a:buChar char="●"/>
                        <a:tabLst>
                          <a:tab pos="732790" algn="l"/>
                          <a:tab pos="733425" algn="l"/>
                        </a:tabLst>
                      </a:pPr>
                      <a:r>
                        <a:rPr sz="900" spc="-5" dirty="0"/>
                        <a:t>Pagamento da entrada </a:t>
                      </a:r>
                      <a:r>
                        <a:rPr sz="900" dirty="0"/>
                        <a:t>e </a:t>
                      </a:r>
                      <a:r>
                        <a:rPr sz="900" spc="-5" dirty="0"/>
                        <a:t>custas de honorários </a:t>
                      </a:r>
                      <a:r>
                        <a:rPr sz="900" spc="-190" dirty="0"/>
                        <a:t> </a:t>
                      </a:r>
                      <a:r>
                        <a:rPr sz="900" spc="-5" dirty="0"/>
                        <a:t>judiciais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(se houver);</a:t>
                      </a:r>
                      <a:endParaRPr sz="900" dirty="0"/>
                    </a:p>
                    <a:p>
                      <a:pPr marL="733425" indent="-297815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Arial MT"/>
                        <a:buChar char="●"/>
                        <a:tabLst>
                          <a:tab pos="732790" algn="l"/>
                          <a:tab pos="733425" algn="l"/>
                        </a:tabLst>
                      </a:pPr>
                      <a:r>
                        <a:rPr sz="900" spc="-5" dirty="0"/>
                        <a:t>Atualização</a:t>
                      </a:r>
                      <a:r>
                        <a:rPr sz="900" spc="-45" dirty="0"/>
                        <a:t> </a:t>
                      </a:r>
                      <a:r>
                        <a:rPr sz="900" spc="-5" dirty="0"/>
                        <a:t>Cadastral;</a:t>
                      </a:r>
                      <a:endParaRPr sz="900" dirty="0"/>
                    </a:p>
                    <a:p>
                      <a:pPr marL="733425" marR="259079" indent="-297815">
                        <a:lnSpc>
                          <a:spcPct val="100000"/>
                        </a:lnSpc>
                        <a:buFont typeface="Arial MT"/>
                        <a:buChar char="●"/>
                        <a:tabLst>
                          <a:tab pos="732790" algn="l"/>
                          <a:tab pos="733425" algn="l"/>
                        </a:tabLst>
                      </a:pPr>
                      <a:r>
                        <a:rPr sz="900" spc="-5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Envio</a:t>
                      </a:r>
                      <a:r>
                        <a:rPr sz="9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 documentação diretamente no portal do  cliente e</a:t>
                      </a:r>
                    </a:p>
                    <a:p>
                      <a:pPr marL="733425" marR="190500" indent="-297815">
                        <a:lnSpc>
                          <a:spcPct val="114999"/>
                        </a:lnSpc>
                        <a:buFont typeface="Arial MT"/>
                        <a:buChar char="●"/>
                        <a:tabLst>
                          <a:tab pos="732790" algn="l"/>
                          <a:tab pos="733425" algn="l"/>
                        </a:tabLst>
                      </a:pPr>
                      <a:r>
                        <a:rPr sz="900" spc="-5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Retirada</a:t>
                      </a:r>
                      <a:r>
                        <a:rPr sz="900" spc="-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 novo carnê de pagamento diretamente  no portal do cliente.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2925" indent="-297815">
                        <a:lnSpc>
                          <a:spcPct val="100000"/>
                        </a:lnSpc>
                        <a:spcBef>
                          <a:spcPts val="680"/>
                        </a:spcBef>
                        <a:buFont typeface="Arial MT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900" spc="-5" dirty="0"/>
                        <a:t>Solicitação</a:t>
                      </a:r>
                      <a:r>
                        <a:rPr sz="900" spc="-25" dirty="0"/>
                        <a:t> </a:t>
                      </a:r>
                      <a:r>
                        <a:rPr sz="900" spc="-5" dirty="0"/>
                        <a:t>via</a:t>
                      </a:r>
                      <a:r>
                        <a:rPr sz="900" spc="-25" dirty="0"/>
                        <a:t> </a:t>
                      </a:r>
                      <a:r>
                        <a:rPr sz="900" spc="-5" dirty="0"/>
                        <a:t>whatsapp</a:t>
                      </a:r>
                      <a:r>
                        <a:rPr sz="900" spc="-25" dirty="0"/>
                        <a:t> </a:t>
                      </a:r>
                      <a:r>
                        <a:rPr sz="900" spc="-5" dirty="0"/>
                        <a:t>92-3655-3061;</a:t>
                      </a:r>
                      <a:endParaRPr sz="900" dirty="0"/>
                    </a:p>
                    <a:p>
                      <a:pPr marL="542925" indent="-297815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Arial MT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900" spc="-5" dirty="0"/>
                        <a:t>Pagamento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da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entrada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e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custas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de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honorários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judiciais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(se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houver);</a:t>
                      </a:r>
                      <a:endParaRPr sz="900" dirty="0"/>
                    </a:p>
                    <a:p>
                      <a:pPr marL="542925" indent="-297815">
                        <a:lnSpc>
                          <a:spcPct val="100000"/>
                        </a:lnSpc>
                        <a:spcBef>
                          <a:spcPts val="160"/>
                        </a:spcBef>
                        <a:buFont typeface="Arial MT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900" spc="-5" dirty="0"/>
                        <a:t>Atualização</a:t>
                      </a:r>
                      <a:r>
                        <a:rPr sz="900" spc="-45" dirty="0"/>
                        <a:t> </a:t>
                      </a:r>
                      <a:r>
                        <a:rPr sz="900" spc="-5" dirty="0"/>
                        <a:t>cadastral;</a:t>
                      </a:r>
                      <a:endParaRPr sz="900" dirty="0"/>
                    </a:p>
                    <a:p>
                      <a:pPr marL="542925" indent="-297815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Arial MT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900" spc="-5" dirty="0"/>
                        <a:t>Análise</a:t>
                      </a:r>
                      <a:r>
                        <a:rPr sz="900" spc="-15" dirty="0"/>
                        <a:t> </a:t>
                      </a:r>
                      <a:r>
                        <a:rPr sz="900" dirty="0"/>
                        <a:t>e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envio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da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aditivo/contrato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via</a:t>
                      </a:r>
                      <a:r>
                        <a:rPr sz="900" spc="10" dirty="0"/>
                        <a:t> </a:t>
                      </a:r>
                      <a:r>
                        <a:rPr sz="900" spc="-5" dirty="0"/>
                        <a:t>e-mail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pela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AFEAM;</a:t>
                      </a:r>
                      <a:endParaRPr sz="900" dirty="0"/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spc="-5" dirty="0"/>
                        <a:t>Envio</a:t>
                      </a:r>
                      <a:r>
                        <a:rPr sz="900" b="1" spc="-35" dirty="0"/>
                        <a:t> </a:t>
                      </a:r>
                      <a:r>
                        <a:rPr sz="900" b="1" spc="-5" dirty="0"/>
                        <a:t>da</a:t>
                      </a:r>
                      <a:r>
                        <a:rPr sz="900" b="1" spc="-30" dirty="0"/>
                        <a:t> </a:t>
                      </a:r>
                      <a:r>
                        <a:rPr sz="900" b="1" spc="-5" dirty="0"/>
                        <a:t>documentação:</a:t>
                      </a:r>
                      <a:endParaRPr sz="900" dirty="0"/>
                    </a:p>
                    <a:p>
                      <a:pPr marL="601980" marR="568325" lvl="1" indent="-26034">
                        <a:lnSpc>
                          <a:spcPct val="114999"/>
                        </a:lnSpc>
                        <a:buAutoNum type="arabicPeriod"/>
                        <a:tabLst>
                          <a:tab pos="688975" algn="l"/>
                        </a:tabLst>
                      </a:pPr>
                      <a:r>
                        <a:rPr sz="900" spc="-5" dirty="0"/>
                        <a:t>No Portal do Cliente, caso </a:t>
                      </a:r>
                      <a:r>
                        <a:rPr sz="900" dirty="0"/>
                        <a:t>o </a:t>
                      </a:r>
                      <a:r>
                        <a:rPr sz="900" spc="-5" dirty="0"/>
                        <a:t>financiamento não possua </a:t>
                      </a:r>
                      <a:r>
                        <a:rPr sz="900" dirty="0"/>
                        <a:t> </a:t>
                      </a:r>
                      <a:r>
                        <a:rPr sz="900" spc="-5" dirty="0"/>
                        <a:t>garantia real ou 2. Na AFEAM: via setor de</a:t>
                      </a:r>
                      <a:r>
                        <a:rPr sz="900" dirty="0"/>
                        <a:t> </a:t>
                      </a:r>
                      <a:r>
                        <a:rPr sz="900" spc="-5" dirty="0"/>
                        <a:t>protocolo ou </a:t>
                      </a:r>
                      <a:r>
                        <a:rPr sz="900" spc="-190" dirty="0"/>
                        <a:t> </a:t>
                      </a:r>
                      <a:r>
                        <a:rPr sz="900" spc="-5" dirty="0"/>
                        <a:t>pelos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correios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para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o</a:t>
                      </a:r>
                      <a:r>
                        <a:rPr sz="900" spc="-5" dirty="0"/>
                        <a:t> setor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GECOB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-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Av. Constantino</a:t>
                      </a:r>
                      <a:endParaRPr sz="900" dirty="0"/>
                    </a:p>
                    <a:p>
                      <a:pPr marL="6019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5" dirty="0"/>
                        <a:t>Nery</a:t>
                      </a:r>
                      <a:r>
                        <a:rPr sz="900" spc="-15" dirty="0"/>
                        <a:t> </a:t>
                      </a:r>
                      <a:r>
                        <a:rPr sz="900" dirty="0"/>
                        <a:t>–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5733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–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Flores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Cep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69058-795</a:t>
                      </a:r>
                      <a:r>
                        <a:rPr sz="900" spc="190" dirty="0"/>
                        <a:t> </a:t>
                      </a:r>
                      <a:r>
                        <a:rPr sz="900" spc="-5" dirty="0"/>
                        <a:t>Manaus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-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Amazonas.</a:t>
                      </a:r>
                      <a:endParaRPr sz="900" dirty="0"/>
                    </a:p>
                    <a:p>
                      <a:pPr marL="1111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00" b="1" spc="-5" dirty="0"/>
                        <a:t>Retirada</a:t>
                      </a:r>
                      <a:r>
                        <a:rPr sz="900" b="1" spc="-10" dirty="0"/>
                        <a:t> </a:t>
                      </a:r>
                      <a:r>
                        <a:rPr sz="900" b="1" spc="-5" dirty="0"/>
                        <a:t>do</a:t>
                      </a:r>
                      <a:r>
                        <a:rPr sz="900" b="1" spc="-10" dirty="0"/>
                        <a:t> </a:t>
                      </a:r>
                      <a:r>
                        <a:rPr sz="900" b="1" spc="-5" dirty="0"/>
                        <a:t>novo</a:t>
                      </a:r>
                      <a:r>
                        <a:rPr sz="900" b="1" spc="190" dirty="0"/>
                        <a:t> </a:t>
                      </a:r>
                      <a:r>
                        <a:rPr sz="900" b="1" spc="-5" dirty="0"/>
                        <a:t>carnê</a:t>
                      </a:r>
                      <a:r>
                        <a:rPr sz="900" b="1" spc="-10" dirty="0"/>
                        <a:t> </a:t>
                      </a:r>
                      <a:r>
                        <a:rPr sz="900" b="1" spc="-5" dirty="0"/>
                        <a:t>de</a:t>
                      </a:r>
                      <a:r>
                        <a:rPr sz="900" b="1" spc="-10" dirty="0"/>
                        <a:t> </a:t>
                      </a:r>
                      <a:r>
                        <a:rPr sz="900" b="1" spc="-5" dirty="0"/>
                        <a:t>pagamento diretamente</a:t>
                      </a:r>
                      <a:r>
                        <a:rPr sz="900" b="1" spc="-10" dirty="0"/>
                        <a:t> </a:t>
                      </a:r>
                      <a:r>
                        <a:rPr sz="900" b="1" spc="-5" dirty="0"/>
                        <a:t>no</a:t>
                      </a:r>
                      <a:r>
                        <a:rPr sz="900" b="1" spc="-10" dirty="0"/>
                        <a:t> </a:t>
                      </a:r>
                      <a:r>
                        <a:rPr sz="900" b="1" spc="-5" dirty="0"/>
                        <a:t>portal</a:t>
                      </a:r>
                      <a:r>
                        <a:rPr sz="900" b="1" spc="-10" dirty="0"/>
                        <a:t> </a:t>
                      </a:r>
                      <a:r>
                        <a:rPr sz="900" b="1" spc="-5" dirty="0"/>
                        <a:t>do</a:t>
                      </a:r>
                      <a:r>
                        <a:rPr sz="900" b="1" spc="-10" dirty="0"/>
                        <a:t> </a:t>
                      </a:r>
                      <a:r>
                        <a:rPr sz="900" b="1" spc="-5" dirty="0"/>
                        <a:t>cliente.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18C18651-3D6B-EBDD-61A6-79B0BB91C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9024" y="661130"/>
            <a:ext cx="268986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6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RENEGOCIAÇÃO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CRÉDITO</a:t>
            </a:r>
            <a:endParaRPr sz="1650">
              <a:latin typeface="Calibri"/>
              <a:cs typeface="Calibri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A288547-6E0A-6098-C75A-8B876F5A9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563432"/>
              </p:ext>
            </p:extLst>
          </p:nvPr>
        </p:nvGraphicFramePr>
        <p:xfrm>
          <a:off x="453390" y="932003"/>
          <a:ext cx="8237220" cy="3251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593">
                <a:tc gridSpan="2">
                  <a:txBody>
                    <a:bodyPr/>
                    <a:lstStyle/>
                    <a:p>
                      <a:pPr marL="2953385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SERVIÇO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RENEGOCIAÇÃO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CRÉDITO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168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pc="-5" dirty="0"/>
                        <a:t>INFORMAÇÕES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99695" marB="0"/>
                </a:tc>
                <a:tc>
                  <a:txBody>
                    <a:bodyPr/>
                    <a:lstStyle/>
                    <a:p>
                      <a:pPr marL="41846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spc="-5" dirty="0"/>
                        <a:t>NA</a:t>
                      </a:r>
                      <a:r>
                        <a:rPr sz="1000" spc="-45" dirty="0"/>
                        <a:t> </a:t>
                      </a:r>
                      <a:r>
                        <a:rPr sz="1000" spc="-5" dirty="0"/>
                        <a:t>CAPITAL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9969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 marR="8128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5" dirty="0"/>
                        <a:t>LOCAL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50" spc="-5" dirty="0"/>
                        <a:t>No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site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da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AFEAM via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PORTAL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DO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CLIENTE, na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SEDE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DA AFEAM</a:t>
                      </a:r>
                      <a:endParaRPr sz="950" dirty="0"/>
                    </a:p>
                    <a:p>
                      <a:pPr marL="112395" marR="2637155">
                        <a:lnSpc>
                          <a:spcPct val="114999"/>
                        </a:lnSpc>
                      </a:pPr>
                      <a:r>
                        <a:rPr sz="950" spc="-5" dirty="0"/>
                        <a:t>Avenida Constantino Nery, 5733, Flores </a:t>
                      </a:r>
                      <a:r>
                        <a:rPr sz="950" dirty="0"/>
                        <a:t>- </a:t>
                      </a:r>
                      <a:r>
                        <a:rPr sz="950" spc="-5" dirty="0"/>
                        <a:t>CEP 69058-795. Manaus </a:t>
                      </a:r>
                      <a:r>
                        <a:rPr sz="950" dirty="0"/>
                        <a:t>– </a:t>
                      </a:r>
                      <a:r>
                        <a:rPr sz="950" spc="-5" dirty="0"/>
                        <a:t>AM </a:t>
                      </a:r>
                      <a:r>
                        <a:rPr sz="950" spc="-200" dirty="0"/>
                        <a:t> </a:t>
                      </a:r>
                      <a:r>
                        <a:rPr sz="950" spc="-5" dirty="0"/>
                        <a:t>ou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pelo whatsapp 92-3655-3061</a:t>
                      </a:r>
                      <a:endParaRPr sz="950" dirty="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DOCUMENTOS</a:t>
                      </a:r>
                      <a:r>
                        <a:rPr sz="1000" spc="-45" dirty="0"/>
                        <a:t> </a:t>
                      </a:r>
                      <a:r>
                        <a:rPr sz="1000" spc="-5" dirty="0"/>
                        <a:t>NECESSÁRIOS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Documento</a:t>
                      </a:r>
                      <a:r>
                        <a:rPr sz="1000" spc="-20" dirty="0"/>
                        <a:t> </a:t>
                      </a:r>
                      <a:r>
                        <a:rPr sz="1000" spc="-5" dirty="0"/>
                        <a:t>de</a:t>
                      </a:r>
                      <a:r>
                        <a:rPr sz="1000" spc="-20" dirty="0"/>
                        <a:t> </a:t>
                      </a:r>
                      <a:r>
                        <a:rPr sz="1000" spc="-5" dirty="0"/>
                        <a:t>Identificação</a:t>
                      </a:r>
                      <a:r>
                        <a:rPr sz="1000" spc="-20" dirty="0"/>
                        <a:t> </a:t>
                      </a:r>
                      <a:r>
                        <a:rPr sz="1000" spc="-5" dirty="0"/>
                        <a:t>com</a:t>
                      </a:r>
                      <a:r>
                        <a:rPr sz="1000" spc="-20" dirty="0"/>
                        <a:t> </a:t>
                      </a:r>
                      <a:r>
                        <a:rPr sz="1000" spc="-5" dirty="0"/>
                        <a:t>foto.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dirty="0"/>
                        <a:t>HORÁRIO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760095" indent="-313690">
                        <a:lnSpc>
                          <a:spcPct val="100000"/>
                        </a:lnSpc>
                        <a:spcBef>
                          <a:spcPts val="680"/>
                        </a:spcBef>
                        <a:buSzPct val="78947"/>
                        <a:buFont typeface="Arial MT"/>
                        <a:buChar char="●"/>
                        <a:tabLst>
                          <a:tab pos="760095" algn="l"/>
                          <a:tab pos="760730" algn="l"/>
                        </a:tabLst>
                      </a:pPr>
                      <a:r>
                        <a:rPr sz="950" spc="-5" dirty="0"/>
                        <a:t>No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portal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do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cliente</a:t>
                      </a:r>
                      <a:r>
                        <a:rPr sz="950" spc="-10" dirty="0"/>
                        <a:t> </a:t>
                      </a:r>
                      <a:r>
                        <a:rPr sz="950" dirty="0"/>
                        <a:t>atendimento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24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horas,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inclusive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sábado, domingo</a:t>
                      </a:r>
                      <a:r>
                        <a:rPr sz="950" spc="-10" dirty="0"/>
                        <a:t> </a:t>
                      </a:r>
                      <a:r>
                        <a:rPr sz="950" dirty="0"/>
                        <a:t>e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feriado;</a:t>
                      </a:r>
                      <a:endParaRPr sz="950" dirty="0"/>
                    </a:p>
                    <a:p>
                      <a:pPr marL="760095" indent="-313690">
                        <a:lnSpc>
                          <a:spcPct val="100000"/>
                        </a:lnSpc>
                        <a:spcBef>
                          <a:spcPts val="170"/>
                        </a:spcBef>
                        <a:buSzPct val="78947"/>
                        <a:buFont typeface="Arial MT"/>
                        <a:buChar char="●"/>
                        <a:tabLst>
                          <a:tab pos="760095" algn="l"/>
                          <a:tab pos="760730" algn="l"/>
                        </a:tabLst>
                      </a:pPr>
                      <a:r>
                        <a:rPr sz="950" spc="-5" dirty="0"/>
                        <a:t>Na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AFEAM</a:t>
                      </a:r>
                      <a:r>
                        <a:rPr sz="950" spc="-10" dirty="0"/>
                        <a:t> </a:t>
                      </a:r>
                      <a:r>
                        <a:rPr sz="950" dirty="0"/>
                        <a:t>e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WhatsApp 92-3655-3061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no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horário das</a:t>
                      </a:r>
                      <a:r>
                        <a:rPr sz="950" spc="-10" dirty="0"/>
                        <a:t> </a:t>
                      </a:r>
                      <a:r>
                        <a:rPr lang="pt-BR" sz="950" spc="-10" dirty="0"/>
                        <a:t>9</a:t>
                      </a:r>
                      <a:r>
                        <a:rPr sz="950" spc="-5" dirty="0"/>
                        <a:t>h</a:t>
                      </a:r>
                      <a:r>
                        <a:rPr sz="950" spc="-10" dirty="0"/>
                        <a:t> </a:t>
                      </a:r>
                      <a:r>
                        <a:rPr sz="950" dirty="0" err="1"/>
                        <a:t>às</a:t>
                      </a:r>
                      <a:r>
                        <a:rPr sz="950" spc="-5" dirty="0"/>
                        <a:t> 1</a:t>
                      </a:r>
                      <a:r>
                        <a:rPr lang="pt-BR" sz="950" spc="-5" dirty="0"/>
                        <a:t>5</a:t>
                      </a:r>
                      <a:r>
                        <a:rPr sz="950" spc="-5" dirty="0"/>
                        <a:t>h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(segunda</a:t>
                      </a:r>
                      <a:r>
                        <a:rPr sz="950" spc="-10" dirty="0"/>
                        <a:t> </a:t>
                      </a:r>
                      <a:r>
                        <a:rPr sz="950" dirty="0"/>
                        <a:t>à</a:t>
                      </a:r>
                      <a:r>
                        <a:rPr sz="950" spc="-5" dirty="0"/>
                        <a:t> sexta-feira)</a:t>
                      </a:r>
                      <a:endParaRPr sz="950" dirty="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050" spc="-5" dirty="0"/>
                        <a:t>PRIORIDADE</a:t>
                      </a:r>
                      <a:r>
                        <a:rPr sz="1050" spc="-35" dirty="0"/>
                        <a:t> </a:t>
                      </a:r>
                      <a:r>
                        <a:rPr sz="1050" spc="-5" dirty="0"/>
                        <a:t>DE</a:t>
                      </a:r>
                      <a:r>
                        <a:rPr sz="1050" spc="-30" dirty="0"/>
                        <a:t> </a:t>
                      </a:r>
                      <a:r>
                        <a:rPr sz="1050" spc="-5" dirty="0"/>
                        <a:t>ATENDIMENTO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339090">
                        <a:lnSpc>
                          <a:spcPct val="114999"/>
                        </a:lnSpc>
                        <a:spcBef>
                          <a:spcPts val="509"/>
                        </a:spcBef>
                      </a:pPr>
                      <a:r>
                        <a:rPr sz="950" spc="-5" dirty="0"/>
                        <a:t>Na SEDE DA AFEAM: Por ordem de chegada conforme entrega de senha na recepção, respeitado </a:t>
                      </a:r>
                      <a:r>
                        <a:rPr sz="950" dirty="0"/>
                        <a:t>o </a:t>
                      </a:r>
                      <a:r>
                        <a:rPr sz="950" spc="-5" dirty="0"/>
                        <a:t>que estabelece </a:t>
                      </a:r>
                      <a:r>
                        <a:rPr sz="950" dirty="0"/>
                        <a:t>a </a:t>
                      </a:r>
                      <a:r>
                        <a:rPr sz="950" spc="-5" dirty="0"/>
                        <a:t>Lei </a:t>
                      </a:r>
                      <a:r>
                        <a:rPr sz="950" dirty="0"/>
                        <a:t> </a:t>
                      </a:r>
                      <a:r>
                        <a:rPr sz="950" spc="-5" dirty="0"/>
                        <a:t>Federal nº 10.048 de 08/11/2000, (pessoas com deficiência, idosos com idade igual ou superior </a:t>
                      </a:r>
                      <a:r>
                        <a:rPr sz="950" dirty="0"/>
                        <a:t>a </a:t>
                      </a:r>
                      <a:r>
                        <a:rPr sz="950" spc="-5" dirty="0"/>
                        <a:t>60 </a:t>
                      </a:r>
                      <a:r>
                        <a:rPr sz="950" dirty="0"/>
                        <a:t>anos, </a:t>
                      </a:r>
                      <a:r>
                        <a:rPr sz="950" spc="-5" dirty="0"/>
                        <a:t>gestantes, </a:t>
                      </a:r>
                      <a:r>
                        <a:rPr sz="950" dirty="0"/>
                        <a:t> </a:t>
                      </a:r>
                      <a:r>
                        <a:rPr sz="950" spc="-5" dirty="0"/>
                        <a:t>lactantes,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pessoas com crianças de colo </a:t>
                      </a:r>
                      <a:r>
                        <a:rPr sz="950" dirty="0"/>
                        <a:t>e</a:t>
                      </a:r>
                      <a:r>
                        <a:rPr sz="950" spc="-5" dirty="0"/>
                        <a:t> obesos).</a:t>
                      </a:r>
                      <a:endParaRPr sz="950" dirty="0">
                        <a:latin typeface="Calibri"/>
                        <a:cs typeface="Calibri"/>
                      </a:endParaRPr>
                    </a:p>
                  </a:txBody>
                  <a:tcPr marL="0" marR="0" marT="64769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050" spc="-5" dirty="0"/>
                        <a:t>TEMPO</a:t>
                      </a:r>
                      <a:r>
                        <a:rPr sz="1050" spc="190" dirty="0"/>
                        <a:t> </a:t>
                      </a:r>
                      <a:r>
                        <a:rPr sz="1050" spc="-5" dirty="0"/>
                        <a:t>PARA</a:t>
                      </a:r>
                      <a:r>
                        <a:rPr sz="1050" spc="-25" dirty="0"/>
                        <a:t> </a:t>
                      </a:r>
                      <a:r>
                        <a:rPr sz="1050" spc="-5" dirty="0"/>
                        <a:t>ATENDIMENTO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8572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spc="-5" dirty="0"/>
                        <a:t>Conforme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dispõe </a:t>
                      </a:r>
                      <a:r>
                        <a:rPr sz="950" dirty="0"/>
                        <a:t>a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Lei Federal nº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10.048 de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08/11/2000 </a:t>
                      </a:r>
                      <a:r>
                        <a:rPr sz="950" dirty="0"/>
                        <a:t>e</a:t>
                      </a:r>
                      <a:r>
                        <a:rPr sz="950" spc="-5" dirty="0"/>
                        <a:t> </a:t>
                      </a:r>
                      <a:r>
                        <a:rPr sz="950" dirty="0"/>
                        <a:t>a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Lei Estadual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nº 5.867 de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29/04/2022.</a:t>
                      </a:r>
                      <a:endParaRPr sz="950" dirty="0">
                        <a:latin typeface="Calibri"/>
                        <a:cs typeface="Calibri"/>
                      </a:endParaRPr>
                    </a:p>
                  </a:txBody>
                  <a:tcPr marL="0" marR="0" marT="9398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DF9D03EA-298B-B9C6-1AC8-ABDB192E0C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116061"/>
            <a:ext cx="9144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9024" y="661130"/>
            <a:ext cx="268986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6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RENEGOCIAÇÃO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CRÉDITO</a:t>
            </a:r>
            <a:endParaRPr sz="1650">
              <a:latin typeface="Calibri"/>
              <a:cs typeface="Calibri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26FCE0AB-7B06-2B98-89AC-FA8076103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63304"/>
              </p:ext>
            </p:extLst>
          </p:nvPr>
        </p:nvGraphicFramePr>
        <p:xfrm>
          <a:off x="453390" y="1200150"/>
          <a:ext cx="8237220" cy="1737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199">
                <a:tc gridSpan="2">
                  <a:txBody>
                    <a:bodyPr/>
                    <a:lstStyle/>
                    <a:p>
                      <a:pPr marL="29533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SERVIÇO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RENEGOCIAÇÃO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CRÉDITO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19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INFORMAÇÕES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41846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NA</a:t>
                      </a:r>
                      <a:r>
                        <a:rPr sz="1000" spc="-45" dirty="0"/>
                        <a:t> </a:t>
                      </a:r>
                      <a:r>
                        <a:rPr sz="1000" spc="-5" dirty="0"/>
                        <a:t>CAPITAL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5" dirty="0"/>
                        <a:t>PRAZOS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147955">
                        <a:lnSpc>
                          <a:spcPct val="114999"/>
                        </a:lnSpc>
                        <a:spcBef>
                          <a:spcPts val="509"/>
                        </a:spcBef>
                      </a:pPr>
                      <a:r>
                        <a:rPr sz="950" dirty="0"/>
                        <a:t>A </a:t>
                      </a:r>
                      <a:r>
                        <a:rPr sz="950" spc="-5" dirty="0"/>
                        <a:t>instituição financeira terá prazo de </a:t>
                      </a:r>
                      <a:r>
                        <a:rPr sz="950" dirty="0"/>
                        <a:t>até </a:t>
                      </a:r>
                      <a:r>
                        <a:rPr sz="950" spc="-5" dirty="0"/>
                        <a:t>15 dias para concluir </a:t>
                      </a:r>
                      <a:r>
                        <a:rPr sz="950" dirty="0"/>
                        <a:t>o </a:t>
                      </a:r>
                      <a:r>
                        <a:rPr sz="950" spc="-5" dirty="0"/>
                        <a:t>processo, </a:t>
                      </a:r>
                      <a:r>
                        <a:rPr sz="950" dirty="0"/>
                        <a:t>após </a:t>
                      </a:r>
                      <a:r>
                        <a:rPr sz="950" spc="-5" dirty="0"/>
                        <a:t>cumprir todos os requisitos. Não sendo possível </a:t>
                      </a:r>
                      <a:r>
                        <a:rPr sz="950" dirty="0"/>
                        <a:t> atender a </a:t>
                      </a:r>
                      <a:r>
                        <a:rPr sz="950" spc="-5" dirty="0"/>
                        <a:t>esse prazo, </a:t>
                      </a:r>
                      <a:r>
                        <a:rPr sz="950" dirty="0"/>
                        <a:t>a </a:t>
                      </a:r>
                      <a:r>
                        <a:rPr sz="950" spc="-5" dirty="0"/>
                        <a:t>instituição informará sobre essa impossibilidade, dando </a:t>
                      </a:r>
                      <a:r>
                        <a:rPr sz="950" dirty="0"/>
                        <a:t>ao </a:t>
                      </a:r>
                      <a:r>
                        <a:rPr sz="950" spc="-5" dirty="0"/>
                        <a:t>proponente uma estimativa do prazo necessário </a:t>
                      </a:r>
                      <a:r>
                        <a:rPr sz="950" dirty="0"/>
                        <a:t>e </a:t>
                      </a:r>
                      <a:r>
                        <a:rPr sz="950" spc="5" dirty="0"/>
                        <a:t> </a:t>
                      </a:r>
                      <a:r>
                        <a:rPr sz="950" spc="-5" dirty="0"/>
                        <a:t>buscando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uma solução para </a:t>
                      </a:r>
                      <a:r>
                        <a:rPr sz="950" dirty="0"/>
                        <a:t>a</a:t>
                      </a:r>
                      <a:r>
                        <a:rPr sz="950" spc="-5" dirty="0"/>
                        <a:t> demanda.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6476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CUSTO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DO</a:t>
                      </a:r>
                      <a:r>
                        <a:rPr sz="1000" spc="-30" dirty="0"/>
                        <a:t> </a:t>
                      </a:r>
                      <a:r>
                        <a:rPr sz="1000" spc="-5" dirty="0"/>
                        <a:t>SERVIÇO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50" spc="-5" dirty="0"/>
                        <a:t>Conforme</a:t>
                      </a:r>
                      <a:r>
                        <a:rPr sz="950" spc="-15" dirty="0"/>
                        <a:t> </a:t>
                      </a:r>
                      <a:r>
                        <a:rPr sz="950" spc="-5" dirty="0"/>
                        <a:t>tabela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de</a:t>
                      </a:r>
                      <a:r>
                        <a:rPr sz="950" spc="-15" dirty="0"/>
                        <a:t> </a:t>
                      </a:r>
                      <a:r>
                        <a:rPr sz="950" spc="-5" dirty="0"/>
                        <a:t>tarifas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constante</a:t>
                      </a:r>
                      <a:r>
                        <a:rPr sz="950" spc="-15" dirty="0"/>
                        <a:t> </a:t>
                      </a:r>
                      <a:r>
                        <a:rPr sz="950" spc="-5" dirty="0"/>
                        <a:t>no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site:</a:t>
                      </a:r>
                      <a:r>
                        <a:rPr sz="950" spc="20" dirty="0"/>
                        <a:t> </a:t>
                      </a:r>
                      <a:r>
                        <a:rPr sz="95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http://www.afeam.am.gov.br/transparencia/tarifas/</a:t>
                      </a:r>
                      <a:endParaRPr sz="950" dirty="0">
                        <a:latin typeface="Calibri"/>
                        <a:cs typeface="Calibri"/>
                      </a:endParaRPr>
                    </a:p>
                  </a:txBody>
                  <a:tcPr marL="0" marR="0" marT="9017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FA0A7CDD-F77A-16E5-375C-ADAE630312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9024" y="661130"/>
            <a:ext cx="268986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6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RENEGOCIAÇÃO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CRÉDITO</a:t>
            </a:r>
            <a:endParaRPr sz="1650" dirty="0">
              <a:latin typeface="Calibri"/>
              <a:cs typeface="Calibri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6C0C1FE1-FF90-D845-7457-9099105E2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22981"/>
              </p:ext>
            </p:extLst>
          </p:nvPr>
        </p:nvGraphicFramePr>
        <p:xfrm>
          <a:off x="453390" y="901883"/>
          <a:ext cx="8237219" cy="333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9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7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187">
                <a:tc gridSpan="3">
                  <a:txBody>
                    <a:bodyPr/>
                    <a:lstStyle/>
                    <a:p>
                      <a:pPr marL="29533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SERVIÇO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RENEGOCIAÇÃO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CRÉDITO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19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INFORMAÇÕES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 gridSpan="2">
                  <a:txBody>
                    <a:bodyPr/>
                    <a:lstStyle/>
                    <a:p>
                      <a:pPr marR="13493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NO</a:t>
                      </a:r>
                      <a:r>
                        <a:rPr sz="1000" spc="-45" dirty="0"/>
                        <a:t> </a:t>
                      </a:r>
                      <a:r>
                        <a:rPr sz="1000" spc="-5" dirty="0"/>
                        <a:t>INTERIOR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 dirty="0"/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000" spc="-5" dirty="0"/>
                        <a:t>REQUISITOS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028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SALDO</a:t>
                      </a:r>
                      <a:r>
                        <a:rPr sz="1000" spc="-20" dirty="0"/>
                        <a:t> </a:t>
                      </a:r>
                      <a:r>
                        <a:rPr sz="1000" spc="-5" dirty="0"/>
                        <a:t>DEVEDOR</a:t>
                      </a:r>
                      <a:r>
                        <a:rPr sz="1000" spc="-20" dirty="0"/>
                        <a:t> </a:t>
                      </a:r>
                      <a:r>
                        <a:rPr sz="1000" spc="-5" dirty="0"/>
                        <a:t>ATÉ</a:t>
                      </a:r>
                      <a:r>
                        <a:rPr sz="1000" spc="-10" dirty="0"/>
                        <a:t> </a:t>
                      </a:r>
                      <a:r>
                        <a:rPr sz="1000" b="1" spc="-5" dirty="0"/>
                        <a:t>R$</a:t>
                      </a:r>
                      <a:r>
                        <a:rPr sz="1000" b="1" spc="-20" dirty="0"/>
                        <a:t> </a:t>
                      </a:r>
                      <a:r>
                        <a:rPr sz="1000" b="1" spc="-5" dirty="0"/>
                        <a:t>50.000,00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marL="105600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SALDO</a:t>
                      </a:r>
                      <a:r>
                        <a:rPr sz="1000" spc="-20" dirty="0"/>
                        <a:t> </a:t>
                      </a:r>
                      <a:r>
                        <a:rPr sz="1000" spc="-5" dirty="0"/>
                        <a:t>DEVEDOR</a:t>
                      </a:r>
                      <a:r>
                        <a:rPr sz="1000" spc="-15" dirty="0"/>
                        <a:t> </a:t>
                      </a:r>
                      <a:r>
                        <a:rPr sz="1000" spc="-5" dirty="0"/>
                        <a:t>ACIMA</a:t>
                      </a:r>
                      <a:r>
                        <a:rPr sz="1000" spc="-15" dirty="0"/>
                        <a:t> </a:t>
                      </a:r>
                      <a:r>
                        <a:rPr sz="1000" spc="-5" dirty="0"/>
                        <a:t>DE </a:t>
                      </a:r>
                      <a:r>
                        <a:rPr sz="1000" b="1" spc="-5" dirty="0"/>
                        <a:t>R$</a:t>
                      </a:r>
                      <a:r>
                        <a:rPr sz="1000" b="1" spc="-15" dirty="0"/>
                        <a:t> </a:t>
                      </a:r>
                      <a:r>
                        <a:rPr sz="1000" b="1" spc="-5" dirty="0"/>
                        <a:t>50.000,00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30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290195">
                        <a:lnSpc>
                          <a:spcPct val="100000"/>
                        </a:lnSpc>
                        <a:spcBef>
                          <a:spcPts val="680"/>
                        </a:spcBef>
                        <a:buSzPct val="80000"/>
                        <a:buFont typeface="Arial MT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000" spc="-5" dirty="0"/>
                        <a:t>Solicitação</a:t>
                      </a:r>
                      <a:r>
                        <a:rPr sz="1000" spc="-25" dirty="0"/>
                        <a:t> </a:t>
                      </a:r>
                      <a:r>
                        <a:rPr sz="1000" spc="-5" dirty="0"/>
                        <a:t>via</a:t>
                      </a:r>
                      <a:r>
                        <a:rPr sz="1000" spc="-25" dirty="0"/>
                        <a:t> </a:t>
                      </a:r>
                      <a:r>
                        <a:rPr sz="1000" spc="-5" dirty="0"/>
                        <a:t>whatsapp</a:t>
                      </a:r>
                      <a:r>
                        <a:rPr sz="1000" spc="-25" dirty="0"/>
                        <a:t> </a:t>
                      </a:r>
                      <a:r>
                        <a:rPr sz="1000" spc="-5" dirty="0"/>
                        <a:t>92-36553061.</a:t>
                      </a:r>
                      <a:endParaRPr sz="1000"/>
                    </a:p>
                    <a:p>
                      <a:pPr marL="542925" marR="421640" indent="-290195">
                        <a:lnSpc>
                          <a:spcPct val="114999"/>
                        </a:lnSpc>
                        <a:buSzPct val="80000"/>
                        <a:buFont typeface="Arial MT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000" spc="-5" dirty="0"/>
                        <a:t>Pagamento da entrada </a:t>
                      </a:r>
                      <a:r>
                        <a:rPr sz="1000" dirty="0"/>
                        <a:t>e </a:t>
                      </a:r>
                      <a:r>
                        <a:rPr sz="1000" spc="-5" dirty="0"/>
                        <a:t>custas de honorários </a:t>
                      </a:r>
                      <a:r>
                        <a:rPr sz="1000" spc="-215" dirty="0"/>
                        <a:t> </a:t>
                      </a:r>
                      <a:r>
                        <a:rPr sz="1000" spc="-5" dirty="0"/>
                        <a:t>judiciais</a:t>
                      </a:r>
                      <a:r>
                        <a:rPr sz="1000" spc="-10" dirty="0"/>
                        <a:t> </a:t>
                      </a:r>
                      <a:r>
                        <a:rPr sz="1000" spc="-5" dirty="0"/>
                        <a:t>(se houver);</a:t>
                      </a:r>
                      <a:endParaRPr sz="1000"/>
                    </a:p>
                    <a:p>
                      <a:pPr marL="542925" indent="-290195">
                        <a:lnSpc>
                          <a:spcPct val="100000"/>
                        </a:lnSpc>
                        <a:spcBef>
                          <a:spcPts val="180"/>
                        </a:spcBef>
                        <a:buSzPct val="80000"/>
                        <a:buFont typeface="Arial MT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000" spc="-5" dirty="0"/>
                        <a:t>Análise,</a:t>
                      </a:r>
                      <a:r>
                        <a:rPr sz="1000" spc="-20" dirty="0"/>
                        <a:t> </a:t>
                      </a:r>
                      <a:r>
                        <a:rPr sz="1000" spc="-5" dirty="0"/>
                        <a:t>elaboração</a:t>
                      </a:r>
                      <a:r>
                        <a:rPr sz="1000" spc="-20" dirty="0"/>
                        <a:t> </a:t>
                      </a:r>
                      <a:r>
                        <a:rPr sz="1000" spc="-5" dirty="0"/>
                        <a:t>de</a:t>
                      </a:r>
                      <a:r>
                        <a:rPr sz="1000" spc="-15" dirty="0"/>
                        <a:t> </a:t>
                      </a:r>
                      <a:r>
                        <a:rPr sz="1000" dirty="0"/>
                        <a:t>aditivo</a:t>
                      </a:r>
                      <a:r>
                        <a:rPr sz="1000" spc="-20" dirty="0"/>
                        <a:t> </a:t>
                      </a:r>
                      <a:r>
                        <a:rPr sz="1000" dirty="0"/>
                        <a:t>e</a:t>
                      </a:r>
                      <a:r>
                        <a:rPr sz="1000" spc="-20" dirty="0"/>
                        <a:t> </a:t>
                      </a:r>
                      <a:r>
                        <a:rPr sz="1000" spc="-5" dirty="0"/>
                        <a:t>geração;</a:t>
                      </a:r>
                      <a:endParaRPr sz="1000"/>
                    </a:p>
                    <a:p>
                      <a:pPr marL="542925" indent="-290195">
                        <a:lnSpc>
                          <a:spcPct val="100000"/>
                        </a:lnSpc>
                        <a:spcBef>
                          <a:spcPts val="180"/>
                        </a:spcBef>
                        <a:buSzPct val="80000"/>
                        <a:buFont typeface="Arial MT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000" b="1" spc="-5" dirty="0"/>
                        <a:t>Envio</a:t>
                      </a:r>
                      <a:r>
                        <a:rPr sz="1000" b="1" spc="-35" dirty="0"/>
                        <a:t> </a:t>
                      </a:r>
                      <a:r>
                        <a:rPr sz="1000" b="1" spc="-5" dirty="0"/>
                        <a:t>da</a:t>
                      </a:r>
                      <a:r>
                        <a:rPr sz="1000" b="1" spc="-30" dirty="0"/>
                        <a:t> </a:t>
                      </a:r>
                      <a:r>
                        <a:rPr sz="1000" b="1" spc="-5" dirty="0"/>
                        <a:t>documentação:</a:t>
                      </a:r>
                      <a:endParaRPr sz="1000"/>
                    </a:p>
                    <a:p>
                      <a:pPr marL="542925" marR="203200">
                        <a:lnSpc>
                          <a:spcPct val="114999"/>
                        </a:lnSpc>
                      </a:pPr>
                      <a:r>
                        <a:rPr sz="1000" spc="-5" dirty="0"/>
                        <a:t>Entrega da documentação devidamente </a:t>
                      </a:r>
                      <a:r>
                        <a:rPr sz="1000" dirty="0"/>
                        <a:t> </a:t>
                      </a:r>
                      <a:r>
                        <a:rPr sz="1000" spc="-5" dirty="0"/>
                        <a:t>reconhecida </a:t>
                      </a:r>
                      <a:r>
                        <a:rPr sz="1000" dirty="0"/>
                        <a:t>as assinaturas</a:t>
                      </a:r>
                      <a:r>
                        <a:rPr sz="1000" spc="5" dirty="0"/>
                        <a:t> </a:t>
                      </a:r>
                      <a:r>
                        <a:rPr sz="1000" spc="-5" dirty="0"/>
                        <a:t>em cartório no </a:t>
                      </a:r>
                      <a:r>
                        <a:rPr sz="1000" dirty="0"/>
                        <a:t> </a:t>
                      </a:r>
                      <a:r>
                        <a:rPr sz="1000" spc="-5" dirty="0"/>
                        <a:t>protocolo AFEAM ou pelos correios para </a:t>
                      </a:r>
                      <a:r>
                        <a:rPr sz="1000" dirty="0"/>
                        <a:t>o </a:t>
                      </a:r>
                      <a:r>
                        <a:rPr sz="1000" spc="-5" dirty="0"/>
                        <a:t>setor </a:t>
                      </a:r>
                      <a:r>
                        <a:rPr sz="1000" dirty="0"/>
                        <a:t> </a:t>
                      </a:r>
                      <a:r>
                        <a:rPr sz="1000" spc="-5" dirty="0"/>
                        <a:t>GECOB </a:t>
                      </a:r>
                      <a:r>
                        <a:rPr sz="1000" dirty="0"/>
                        <a:t>- </a:t>
                      </a:r>
                      <a:r>
                        <a:rPr sz="1000" spc="-5" dirty="0"/>
                        <a:t>Av. Constantino Nery </a:t>
                      </a:r>
                      <a:r>
                        <a:rPr sz="1000" dirty="0"/>
                        <a:t>– </a:t>
                      </a:r>
                      <a:r>
                        <a:rPr sz="1000" spc="-5" dirty="0"/>
                        <a:t>5733 </a:t>
                      </a:r>
                      <a:r>
                        <a:rPr sz="1000" dirty="0"/>
                        <a:t>– </a:t>
                      </a:r>
                      <a:r>
                        <a:rPr sz="1000" spc="-5" dirty="0"/>
                        <a:t>Flores Cep </a:t>
                      </a:r>
                      <a:r>
                        <a:rPr sz="1000" spc="-215" dirty="0"/>
                        <a:t> </a:t>
                      </a:r>
                      <a:r>
                        <a:rPr sz="1000" spc="-5" dirty="0"/>
                        <a:t>69058-795/</a:t>
                      </a:r>
                      <a:r>
                        <a:rPr sz="1000" spc="-10" dirty="0"/>
                        <a:t> </a:t>
                      </a:r>
                      <a:r>
                        <a:rPr sz="1000" spc="-5" dirty="0"/>
                        <a:t>Manaus</a:t>
                      </a:r>
                      <a:r>
                        <a:rPr sz="1000" spc="-10" dirty="0"/>
                        <a:t> </a:t>
                      </a:r>
                      <a:r>
                        <a:rPr sz="1000" dirty="0"/>
                        <a:t>-</a:t>
                      </a:r>
                      <a:r>
                        <a:rPr sz="1000" spc="-5" dirty="0"/>
                        <a:t> Amazonas.</a:t>
                      </a:r>
                      <a:endParaRPr sz="1000"/>
                    </a:p>
                    <a:p>
                      <a:pPr marL="542925" marR="142240" indent="-290195">
                        <a:lnSpc>
                          <a:spcPct val="114999"/>
                        </a:lnSpc>
                        <a:buSzPct val="80000"/>
                        <a:buFont typeface="Arial MT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sz="1000" spc="-5" dirty="0"/>
                        <a:t>Retirada do novo carnê de pagamento diretamente </a:t>
                      </a:r>
                      <a:r>
                        <a:rPr sz="1000" spc="-215" dirty="0"/>
                        <a:t> </a:t>
                      </a:r>
                      <a:r>
                        <a:rPr sz="1000" spc="-5" dirty="0"/>
                        <a:t>no</a:t>
                      </a:r>
                      <a:r>
                        <a:rPr sz="1000" spc="-10" dirty="0"/>
                        <a:t> </a:t>
                      </a:r>
                      <a:r>
                        <a:rPr sz="1000" spc="-5" dirty="0"/>
                        <a:t>portal do cliente.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/>
                    </a:p>
                    <a:p>
                      <a:pPr marL="733425" marR="292100" indent="-286385">
                        <a:lnSpc>
                          <a:spcPct val="114999"/>
                        </a:lnSpc>
                        <a:buSzPct val="78947"/>
                        <a:buFont typeface="Arial MT"/>
                        <a:buChar char="●"/>
                        <a:tabLst>
                          <a:tab pos="732790" algn="l"/>
                          <a:tab pos="733425" algn="l"/>
                        </a:tabLst>
                      </a:pPr>
                      <a:r>
                        <a:rPr sz="950" spc="-5" dirty="0"/>
                        <a:t>Solicitação via whatsapp 92-36553061 para orientações </a:t>
                      </a:r>
                      <a:r>
                        <a:rPr sz="950" dirty="0"/>
                        <a:t>à </a:t>
                      </a:r>
                      <a:r>
                        <a:rPr sz="950" spc="-200" dirty="0"/>
                        <a:t> </a:t>
                      </a:r>
                      <a:r>
                        <a:rPr sz="950" spc="-5" dirty="0"/>
                        <a:t>respeito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da renegociação.</a:t>
                      </a:r>
                      <a:endParaRPr sz="950" dirty="0"/>
                    </a:p>
                    <a:p>
                      <a:pPr marL="733425" indent="-286385">
                        <a:lnSpc>
                          <a:spcPct val="100000"/>
                        </a:lnSpc>
                        <a:spcBef>
                          <a:spcPts val="170"/>
                        </a:spcBef>
                        <a:buSzPct val="78947"/>
                        <a:buFont typeface="Arial MT"/>
                        <a:buChar char="●"/>
                        <a:tabLst>
                          <a:tab pos="732790" algn="l"/>
                          <a:tab pos="733425" algn="l"/>
                        </a:tabLst>
                      </a:pPr>
                      <a:r>
                        <a:rPr sz="950" spc="-5" dirty="0"/>
                        <a:t>Pagamento</a:t>
                      </a:r>
                      <a:r>
                        <a:rPr sz="950" spc="-15" dirty="0"/>
                        <a:t> </a:t>
                      </a:r>
                      <a:r>
                        <a:rPr sz="950" spc="-5" dirty="0"/>
                        <a:t>de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entrada</a:t>
                      </a:r>
                      <a:r>
                        <a:rPr sz="950" spc="-15" dirty="0"/>
                        <a:t> </a:t>
                      </a:r>
                      <a:r>
                        <a:rPr sz="950" dirty="0"/>
                        <a:t>e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custas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de</a:t>
                      </a:r>
                      <a:r>
                        <a:rPr sz="950" spc="-15" dirty="0"/>
                        <a:t> </a:t>
                      </a:r>
                      <a:r>
                        <a:rPr sz="950" spc="-5" dirty="0"/>
                        <a:t>honorários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(se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houver);</a:t>
                      </a:r>
                      <a:endParaRPr sz="950" dirty="0"/>
                    </a:p>
                    <a:p>
                      <a:pPr marL="733425" indent="-286385">
                        <a:lnSpc>
                          <a:spcPct val="100000"/>
                        </a:lnSpc>
                        <a:spcBef>
                          <a:spcPts val="170"/>
                        </a:spcBef>
                        <a:buSzPct val="78947"/>
                        <a:buFont typeface="Arial MT"/>
                        <a:buChar char="●"/>
                        <a:tabLst>
                          <a:tab pos="732790" algn="l"/>
                          <a:tab pos="733425" algn="l"/>
                        </a:tabLst>
                      </a:pPr>
                      <a:r>
                        <a:rPr sz="950" spc="-5" dirty="0"/>
                        <a:t>1.</a:t>
                      </a:r>
                      <a:r>
                        <a:rPr sz="950" spc="-15" dirty="0"/>
                        <a:t> </a:t>
                      </a:r>
                      <a:r>
                        <a:rPr sz="950" spc="-5" dirty="0"/>
                        <a:t>Setor</a:t>
                      </a:r>
                      <a:r>
                        <a:rPr sz="950" spc="-15" dirty="0"/>
                        <a:t> </a:t>
                      </a:r>
                      <a:r>
                        <a:rPr sz="950" spc="-5" dirty="0"/>
                        <a:t>de</a:t>
                      </a:r>
                      <a:r>
                        <a:rPr sz="950" spc="-15" dirty="0"/>
                        <a:t> </a:t>
                      </a:r>
                      <a:r>
                        <a:rPr sz="950" spc="-5" dirty="0"/>
                        <a:t>indústria/comércio</a:t>
                      </a:r>
                      <a:r>
                        <a:rPr sz="950" spc="-10" dirty="0"/>
                        <a:t> </a:t>
                      </a:r>
                      <a:r>
                        <a:rPr sz="950" dirty="0"/>
                        <a:t>e</a:t>
                      </a:r>
                      <a:r>
                        <a:rPr sz="950" spc="-15" dirty="0"/>
                        <a:t> </a:t>
                      </a:r>
                      <a:r>
                        <a:rPr sz="950" spc="-5" dirty="0"/>
                        <a:t>serviço:</a:t>
                      </a:r>
                      <a:endParaRPr sz="950" dirty="0"/>
                    </a:p>
                    <a:p>
                      <a:pPr marL="733425" marR="213995" indent="-286385">
                        <a:lnSpc>
                          <a:spcPct val="114999"/>
                        </a:lnSpc>
                        <a:buSzPct val="78947"/>
                        <a:buFont typeface="Arial MT"/>
                        <a:buChar char="●"/>
                        <a:tabLst>
                          <a:tab pos="732790" algn="l"/>
                          <a:tab pos="733425" algn="l"/>
                        </a:tabLst>
                      </a:pPr>
                      <a:r>
                        <a:rPr sz="950" spc="-5" dirty="0"/>
                        <a:t>Solicitação formal do cliente contemplando os motivos da </a:t>
                      </a:r>
                      <a:r>
                        <a:rPr sz="950" dirty="0"/>
                        <a:t> </a:t>
                      </a:r>
                      <a:r>
                        <a:rPr sz="950" spc="-5" dirty="0"/>
                        <a:t>inadimplência via e-mail (</a:t>
                      </a:r>
                      <a:r>
                        <a:rPr sz="95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</a:rPr>
                        <a:t>gecob@afeam.org.br</a:t>
                      </a:r>
                      <a:r>
                        <a:rPr sz="950" spc="-5" dirty="0"/>
                        <a:t>) </a:t>
                      </a:r>
                      <a:r>
                        <a:rPr sz="950" dirty="0"/>
                        <a:t>e </a:t>
                      </a:r>
                      <a:r>
                        <a:rPr sz="950" spc="-5" dirty="0"/>
                        <a:t>proposta </a:t>
                      </a:r>
                      <a:r>
                        <a:rPr sz="950" spc="-200" dirty="0"/>
                        <a:t> </a:t>
                      </a:r>
                      <a:r>
                        <a:rPr sz="950" spc="-5" dirty="0"/>
                        <a:t>do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novo cronograma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de pagamentos;</a:t>
                      </a:r>
                      <a:endParaRPr sz="950" dirty="0"/>
                    </a:p>
                    <a:p>
                      <a:pPr marL="733425" indent="-286385">
                        <a:lnSpc>
                          <a:spcPct val="100000"/>
                        </a:lnSpc>
                        <a:spcBef>
                          <a:spcPts val="170"/>
                        </a:spcBef>
                        <a:buSzPct val="78947"/>
                        <a:buFont typeface="Arial MT"/>
                        <a:buChar char="●"/>
                        <a:tabLst>
                          <a:tab pos="732790" algn="l"/>
                          <a:tab pos="733425" algn="l"/>
                        </a:tabLst>
                      </a:pPr>
                      <a:r>
                        <a:rPr sz="950" spc="-5" dirty="0"/>
                        <a:t>2.</a:t>
                      </a:r>
                      <a:r>
                        <a:rPr sz="950" spc="-35" dirty="0"/>
                        <a:t> </a:t>
                      </a:r>
                      <a:r>
                        <a:rPr sz="950" spc="-5" dirty="0"/>
                        <a:t>Setor</a:t>
                      </a:r>
                      <a:r>
                        <a:rPr sz="950" spc="-30" dirty="0"/>
                        <a:t> </a:t>
                      </a:r>
                      <a:r>
                        <a:rPr sz="950" spc="-5" dirty="0"/>
                        <a:t>primário:</a:t>
                      </a:r>
                      <a:endParaRPr sz="950" dirty="0"/>
                    </a:p>
                    <a:p>
                      <a:pPr marL="733425" marR="103505" indent="-286385">
                        <a:lnSpc>
                          <a:spcPct val="114999"/>
                        </a:lnSpc>
                        <a:buSzPct val="78947"/>
                        <a:buFont typeface="Arial MT"/>
                        <a:buChar char="●"/>
                        <a:tabLst>
                          <a:tab pos="732790" algn="l"/>
                          <a:tab pos="733425" algn="l"/>
                        </a:tabLst>
                      </a:pPr>
                      <a:r>
                        <a:rPr sz="950" spc="-5" dirty="0"/>
                        <a:t>Laudo do parceiro técnico (IDAM ou outros) </a:t>
                      </a:r>
                      <a:r>
                        <a:rPr sz="950" dirty="0"/>
                        <a:t>a </a:t>
                      </a:r>
                      <a:r>
                        <a:rPr sz="950" spc="-5" dirty="0"/>
                        <a:t>ser enviado via </a:t>
                      </a:r>
                      <a:r>
                        <a:rPr sz="950" spc="-200" dirty="0"/>
                        <a:t> </a:t>
                      </a:r>
                      <a:r>
                        <a:rPr sz="950" spc="-5" dirty="0"/>
                        <a:t>email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(</a:t>
                      </a:r>
                      <a:r>
                        <a:rPr sz="95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</a:rPr>
                        <a:t>gecob@afeam.org.br</a:t>
                      </a:r>
                      <a:r>
                        <a:rPr sz="950" spc="-5" dirty="0"/>
                        <a:t>).</a:t>
                      </a:r>
                      <a:endParaRPr sz="950" dirty="0"/>
                    </a:p>
                    <a:p>
                      <a:pPr marL="733425" marR="107314" indent="-286385">
                        <a:lnSpc>
                          <a:spcPct val="114999"/>
                        </a:lnSpc>
                        <a:buSzPct val="78947"/>
                        <a:buFont typeface="Arial MT"/>
                        <a:buChar char="●"/>
                        <a:tabLst>
                          <a:tab pos="732790" algn="l"/>
                          <a:tab pos="733425" algn="l"/>
                        </a:tabLst>
                      </a:pPr>
                      <a:r>
                        <a:rPr sz="950" spc="-5" dirty="0"/>
                        <a:t>Retirada do novo carnê de pagamento diretamente no portal </a:t>
                      </a:r>
                      <a:r>
                        <a:rPr sz="950" spc="-200" dirty="0"/>
                        <a:t> </a:t>
                      </a:r>
                      <a:r>
                        <a:rPr sz="950" spc="-5" dirty="0"/>
                        <a:t>do</a:t>
                      </a:r>
                      <a:r>
                        <a:rPr sz="950" spc="-10" dirty="0"/>
                        <a:t> </a:t>
                      </a:r>
                      <a:r>
                        <a:rPr sz="950" spc="-5" dirty="0"/>
                        <a:t>cliente.</a:t>
                      </a:r>
                      <a:endParaRPr sz="95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AF699841-10D6-7737-0FAE-553A3F0ACF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9024" y="661130"/>
            <a:ext cx="268986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6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RENEGOCIAÇÃO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CRÉDITO</a:t>
            </a:r>
            <a:endParaRPr sz="1650">
              <a:latin typeface="Calibri"/>
              <a:cs typeface="Calibri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78D623EC-F579-43C9-AD21-6C725C6DF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71085"/>
              </p:ext>
            </p:extLst>
          </p:nvPr>
        </p:nvGraphicFramePr>
        <p:xfrm>
          <a:off x="349250" y="921972"/>
          <a:ext cx="8445500" cy="329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199">
                <a:tc gridSpan="2">
                  <a:txBody>
                    <a:bodyPr/>
                    <a:lstStyle/>
                    <a:p>
                      <a:pPr marL="306197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SERVIÇO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RENEGOCIAÇÃO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CRÉDITO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19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12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5" dirty="0"/>
                        <a:t>INFORMAÇÕES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5" dirty="0"/>
                        <a:t>NO</a:t>
                      </a:r>
                      <a:r>
                        <a:rPr sz="1000" b="1" spc="-45" dirty="0"/>
                        <a:t> </a:t>
                      </a:r>
                      <a:r>
                        <a:rPr sz="1000" b="1" spc="-5" dirty="0"/>
                        <a:t>INTERIOR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7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8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/>
                    </a:p>
                    <a:p>
                      <a:pPr marR="81280" algn="ctr">
                        <a:lnSpc>
                          <a:spcPct val="100000"/>
                        </a:lnSpc>
                      </a:pPr>
                      <a:r>
                        <a:rPr sz="1000" spc="-5" dirty="0"/>
                        <a:t>LOCAL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750" dirty="0"/>
                    </a:p>
                    <a:p>
                      <a:pPr marL="111125" marR="412750" indent="-26034">
                        <a:lnSpc>
                          <a:spcPct val="114999"/>
                        </a:lnSpc>
                      </a:pPr>
                      <a:r>
                        <a:rPr lang="pt-BR" sz="900" spc="-5" dirty="0"/>
                        <a:t>SEBRAE E Unidades Locais do IDAM (parceiro técnico da AFEAM)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499">
                <a:tc>
                  <a:txBody>
                    <a:bodyPr/>
                    <a:lstStyle/>
                    <a:p>
                      <a:pPr marL="389890" marR="352425" indent="-31115">
                        <a:lnSpc>
                          <a:spcPct val="114999"/>
                        </a:lnSpc>
                        <a:spcBef>
                          <a:spcPts val="500"/>
                        </a:spcBef>
                      </a:pPr>
                      <a:r>
                        <a:rPr sz="1000" spc="-5" dirty="0"/>
                        <a:t>DOCUMENTOS  NECESSÁRIOS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/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900" spc="-5" dirty="0"/>
                        <a:t>Documento</a:t>
                      </a:r>
                      <a:r>
                        <a:rPr sz="900" spc="-20" dirty="0"/>
                        <a:t> </a:t>
                      </a:r>
                      <a:r>
                        <a:rPr sz="900" spc="-5" dirty="0"/>
                        <a:t>de</a:t>
                      </a:r>
                      <a:r>
                        <a:rPr sz="900" spc="-20" dirty="0"/>
                        <a:t> </a:t>
                      </a:r>
                      <a:r>
                        <a:rPr sz="900" spc="-5" dirty="0"/>
                        <a:t>Identificação</a:t>
                      </a:r>
                      <a:r>
                        <a:rPr sz="900" spc="-20" dirty="0"/>
                        <a:t> </a:t>
                      </a:r>
                      <a:r>
                        <a:rPr sz="900" spc="-5" dirty="0"/>
                        <a:t>com</a:t>
                      </a:r>
                      <a:r>
                        <a:rPr sz="900" spc="-20" dirty="0"/>
                        <a:t> </a:t>
                      </a:r>
                      <a:r>
                        <a:rPr sz="900" spc="-5" dirty="0"/>
                        <a:t>foto.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000" dirty="0"/>
                        <a:t>HORÁRIO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71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700" dirty="0"/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900" spc="-5" dirty="0"/>
                        <a:t>Conforme</a:t>
                      </a:r>
                      <a:r>
                        <a:rPr sz="900" spc="-20" dirty="0"/>
                        <a:t> </a:t>
                      </a:r>
                      <a:r>
                        <a:rPr sz="900" spc="-5" dirty="0"/>
                        <a:t>horário</a:t>
                      </a:r>
                      <a:r>
                        <a:rPr sz="900" spc="-20" dirty="0"/>
                        <a:t> </a:t>
                      </a:r>
                      <a:r>
                        <a:rPr sz="900" spc="-5" dirty="0"/>
                        <a:t>do</a:t>
                      </a:r>
                      <a:r>
                        <a:rPr sz="900" spc="-20" dirty="0"/>
                        <a:t> </a:t>
                      </a:r>
                      <a:r>
                        <a:rPr sz="900" spc="-5" dirty="0" err="1"/>
                        <a:t>parceiro</a:t>
                      </a:r>
                      <a:r>
                        <a:rPr sz="900" spc="-20" dirty="0"/>
                        <a:t> </a:t>
                      </a:r>
                      <a:r>
                        <a:rPr sz="900" spc="-5" dirty="0" err="1"/>
                        <a:t>técnico</a:t>
                      </a:r>
                      <a:r>
                        <a:rPr lang="pt-BR" sz="900" spc="-5" dirty="0"/>
                        <a:t>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724">
                <a:tc>
                  <a:txBody>
                    <a:bodyPr/>
                    <a:lstStyle/>
                    <a:p>
                      <a:pPr marL="349885" marR="331470" indent="-12700">
                        <a:lnSpc>
                          <a:spcPct val="114999"/>
                        </a:lnSpc>
                        <a:spcBef>
                          <a:spcPts val="825"/>
                        </a:spcBef>
                      </a:pPr>
                      <a:r>
                        <a:rPr sz="1000" spc="-5" dirty="0"/>
                        <a:t>PRIORIDAD</a:t>
                      </a:r>
                      <a:r>
                        <a:rPr sz="1000" dirty="0"/>
                        <a:t>E</a:t>
                      </a:r>
                      <a:r>
                        <a:rPr sz="1000" spc="-5" dirty="0"/>
                        <a:t> DE  ATENDIMENTO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47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50"/>
                    </a:p>
                    <a:p>
                      <a:pPr marL="85725" marR="95250">
                        <a:lnSpc>
                          <a:spcPct val="114999"/>
                        </a:lnSpc>
                      </a:pPr>
                      <a:r>
                        <a:rPr sz="900" spc="-5" dirty="0"/>
                        <a:t>Na SEDE DA AFEAM: Por ordem de chegada conforme entrega de senha na recepção, respeitado </a:t>
                      </a:r>
                      <a:r>
                        <a:rPr sz="900" dirty="0"/>
                        <a:t>o </a:t>
                      </a:r>
                      <a:r>
                        <a:rPr sz="900" spc="-5" dirty="0"/>
                        <a:t>que estabelece </a:t>
                      </a:r>
                      <a:r>
                        <a:rPr sz="900" dirty="0"/>
                        <a:t>a </a:t>
                      </a:r>
                      <a:r>
                        <a:rPr sz="900" spc="-5" dirty="0"/>
                        <a:t>Lei Federal nº 10.048 de </a:t>
                      </a:r>
                      <a:r>
                        <a:rPr sz="900" dirty="0"/>
                        <a:t> </a:t>
                      </a:r>
                      <a:r>
                        <a:rPr sz="900" spc="-5" dirty="0"/>
                        <a:t>08/11/2000,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(pessoas com deficiência, idosos com idade igual ou superior </a:t>
                      </a:r>
                      <a:r>
                        <a:rPr sz="900" dirty="0"/>
                        <a:t>a</a:t>
                      </a:r>
                      <a:r>
                        <a:rPr sz="900" spc="-5" dirty="0"/>
                        <a:t> 60</a:t>
                      </a:r>
                      <a:r>
                        <a:rPr sz="900" spc="-10" dirty="0"/>
                        <a:t> </a:t>
                      </a:r>
                      <a:r>
                        <a:rPr sz="900" dirty="0"/>
                        <a:t>anos,</a:t>
                      </a:r>
                      <a:r>
                        <a:rPr sz="900" spc="-5" dirty="0"/>
                        <a:t> gestantes, lactantes, pessoas com crianças de colo </a:t>
                      </a:r>
                      <a:r>
                        <a:rPr sz="900" dirty="0"/>
                        <a:t>e</a:t>
                      </a:r>
                      <a:r>
                        <a:rPr sz="900" spc="-5" dirty="0"/>
                        <a:t> obesos).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99">
                <a:tc>
                  <a:txBody>
                    <a:bodyPr/>
                    <a:lstStyle/>
                    <a:p>
                      <a:pPr marL="349885" marR="140970" indent="-203200">
                        <a:lnSpc>
                          <a:spcPct val="114999"/>
                        </a:lnSpc>
                        <a:spcBef>
                          <a:spcPts val="500"/>
                        </a:spcBef>
                      </a:pPr>
                      <a:r>
                        <a:rPr sz="1000" spc="-5" dirty="0"/>
                        <a:t>TEMPO</a:t>
                      </a:r>
                      <a:r>
                        <a:rPr sz="1000" spc="-45" dirty="0"/>
                        <a:t> </a:t>
                      </a:r>
                      <a:r>
                        <a:rPr sz="1000" spc="-5" dirty="0"/>
                        <a:t>MÁXIMO</a:t>
                      </a:r>
                      <a:r>
                        <a:rPr sz="1000" spc="-45" dirty="0"/>
                        <a:t> </a:t>
                      </a:r>
                      <a:r>
                        <a:rPr sz="1000" spc="-5" dirty="0"/>
                        <a:t>PARA </a:t>
                      </a:r>
                      <a:r>
                        <a:rPr sz="1000" spc="-210" dirty="0"/>
                        <a:t> </a:t>
                      </a:r>
                      <a:r>
                        <a:rPr sz="1000" spc="-5" dirty="0"/>
                        <a:t>ATENDIMENTO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/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900" spc="-5" dirty="0"/>
                        <a:t>Conforme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dispõe </a:t>
                      </a:r>
                      <a:r>
                        <a:rPr sz="900" dirty="0"/>
                        <a:t>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Lei Federal nº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10.048 de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08/11/2000 </a:t>
                      </a:r>
                      <a:r>
                        <a:rPr sz="900" dirty="0"/>
                        <a:t>e</a:t>
                      </a:r>
                      <a:r>
                        <a:rPr sz="900" spc="-5" dirty="0"/>
                        <a:t> </a:t>
                      </a:r>
                      <a:r>
                        <a:rPr sz="900" dirty="0"/>
                        <a:t>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Lei Estadual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nº 5.867 de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29/04/2022.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63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A9A325EA-0187-1A7F-EC71-D3F94504FA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hlinkClick r:id="rId3" action="ppaction://hlinksldjump"/>
          </p:cNvPr>
          <p:cNvSpPr txBox="1"/>
          <p:nvPr/>
        </p:nvSpPr>
        <p:spPr>
          <a:xfrm>
            <a:off x="452225" y="1350766"/>
            <a:ext cx="132461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u="heavy" spc="4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APRESENTAÇÃO</a:t>
            </a:r>
            <a:endParaRPr sz="13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>
            <a:hlinkClick r:id="rId4" action="ppaction://hlinksldjump"/>
          </p:cNvPr>
          <p:cNvSpPr txBox="1"/>
          <p:nvPr/>
        </p:nvSpPr>
        <p:spPr>
          <a:xfrm>
            <a:off x="452225" y="1659377"/>
            <a:ext cx="213487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u="heavy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MISSÃO,</a:t>
            </a:r>
            <a:r>
              <a:rPr sz="1350" u="heavy" spc="3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spc="5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VISÃO</a:t>
            </a:r>
            <a:r>
              <a:rPr sz="1350" u="heavy" spc="3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E</a:t>
            </a:r>
            <a:r>
              <a:rPr sz="1350" u="heavy" spc="3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spc="4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VALORES</a:t>
            </a:r>
            <a:endParaRPr sz="13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>
            <a:hlinkClick r:id="rId5" action="ppaction://hlinksldjump"/>
          </p:cNvPr>
          <p:cNvSpPr txBox="1"/>
          <p:nvPr/>
        </p:nvSpPr>
        <p:spPr>
          <a:xfrm>
            <a:off x="452225" y="1967986"/>
            <a:ext cx="126111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u="heavy" spc="-1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INSTITUCIONAL</a:t>
            </a:r>
            <a:endParaRPr sz="13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>
            <a:hlinkClick r:id="rId6" action="ppaction://hlinksldjump"/>
          </p:cNvPr>
          <p:cNvSpPr txBox="1"/>
          <p:nvPr/>
        </p:nvSpPr>
        <p:spPr>
          <a:xfrm>
            <a:off x="452225" y="2276596"/>
            <a:ext cx="312674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u="heavy" spc="6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CANAIS</a:t>
            </a:r>
            <a:r>
              <a:rPr sz="1350" u="heavy" spc="-2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DE</a:t>
            </a:r>
            <a:r>
              <a:rPr sz="1350" u="heavy" spc="-2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spc="5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ATENDIMENTO</a:t>
            </a:r>
            <a:r>
              <a:rPr sz="1350" u="heavy" spc="-2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AO</a:t>
            </a:r>
            <a:r>
              <a:rPr sz="1350" u="heavy" spc="-1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spc="-1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USUÁRIO</a:t>
            </a:r>
            <a:endParaRPr sz="13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>
            <a:hlinkClick r:id="rId7" action="ppaction://hlinksldjump"/>
          </p:cNvPr>
          <p:cNvSpPr txBox="1"/>
          <p:nvPr/>
        </p:nvSpPr>
        <p:spPr>
          <a:xfrm>
            <a:off x="452225" y="2585206"/>
            <a:ext cx="287782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u="heavy" spc="5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SERVIÇOS</a:t>
            </a:r>
            <a:r>
              <a:rPr sz="1350" u="heavy" spc="-5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spc="6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PRESTADOS</a:t>
            </a:r>
            <a:r>
              <a:rPr sz="1350" u="heavy" spc="-5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spc="5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PELA</a:t>
            </a:r>
            <a:r>
              <a:rPr sz="1350" u="heavy" spc="-5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spc="7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AFEAM</a:t>
            </a:r>
            <a:endParaRPr sz="13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7" name="object 7">
            <a:hlinkClick r:id="rId7" action="ppaction://hlinksldjump"/>
          </p:cNvPr>
          <p:cNvSpPr txBox="1"/>
          <p:nvPr/>
        </p:nvSpPr>
        <p:spPr>
          <a:xfrm>
            <a:off x="452225" y="2893816"/>
            <a:ext cx="3992245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u="heavy" spc="6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PROCESSO</a:t>
            </a:r>
            <a:r>
              <a:rPr sz="1350" u="heavy" spc="-1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DE</a:t>
            </a:r>
            <a:r>
              <a:rPr sz="1350" u="heavy" spc="-1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spc="6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CONCESSÃO</a:t>
            </a:r>
            <a:r>
              <a:rPr sz="1350" u="heavy" spc="-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DE</a:t>
            </a:r>
            <a:r>
              <a:rPr sz="1350" u="heavy" spc="-1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CRÉDITO</a:t>
            </a:r>
            <a:r>
              <a:rPr sz="1350" u="heavy" spc="-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spc="38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–</a:t>
            </a:r>
            <a:r>
              <a:rPr sz="1350" u="heavy" spc="-1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spc="6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ETAPAS</a:t>
            </a:r>
            <a:endParaRPr sz="13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>
            <a:hlinkClick r:id="rId8" action="ppaction://hlinksldjump"/>
          </p:cNvPr>
          <p:cNvSpPr txBox="1"/>
          <p:nvPr/>
        </p:nvSpPr>
        <p:spPr>
          <a:xfrm>
            <a:off x="452225" y="3099556"/>
            <a:ext cx="2277110" cy="2862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350" u="heavy" spc="6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LINHAS</a:t>
            </a:r>
            <a:r>
              <a:rPr sz="1350" u="heavy" spc="-2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DE</a:t>
            </a:r>
            <a:r>
              <a:rPr sz="1350" u="heavy" spc="-2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sz="1350" u="heavy" spc="4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FINANCIAMENTO</a:t>
            </a:r>
            <a:endParaRPr sz="13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>
            <a:hlinkClick r:id="rId9" action="ppaction://hlinksldjump"/>
          </p:cNvPr>
          <p:cNvSpPr txBox="1"/>
          <p:nvPr/>
        </p:nvSpPr>
        <p:spPr>
          <a:xfrm>
            <a:off x="452225" y="3819646"/>
            <a:ext cx="904240" cy="22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u="heavy" spc="-1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OUVIDORIA</a:t>
            </a:r>
            <a:endParaRPr sz="13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" y="112971"/>
            <a:ext cx="9144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Geomanist" panose="02000503000000020004" pitchFamily="50" charset="0"/>
              </a:rPr>
              <a:t>SUMÁRIO</a:t>
            </a:r>
            <a:endParaRPr sz="3000" dirty="0">
              <a:latin typeface="Geomanist" panose="02000503000000020004" pitchFamily="50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11924" y="1468574"/>
            <a:ext cx="6338570" cy="0"/>
          </a:xfrm>
          <a:custGeom>
            <a:avLst/>
            <a:gdLst/>
            <a:ahLst/>
            <a:cxnLst/>
            <a:rect l="l" t="t" r="r" b="b"/>
            <a:pathLst>
              <a:path w="6338570">
                <a:moveTo>
                  <a:pt x="0" y="0"/>
                </a:moveTo>
                <a:lnTo>
                  <a:pt x="6338399" y="0"/>
                </a:lnTo>
              </a:path>
            </a:pathLst>
          </a:custGeom>
          <a:ln w="19049">
            <a:solidFill>
              <a:srgbClr val="002060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39725" y="1787225"/>
            <a:ext cx="5542280" cy="0"/>
          </a:xfrm>
          <a:custGeom>
            <a:avLst/>
            <a:gdLst/>
            <a:ahLst/>
            <a:cxnLst/>
            <a:rect l="l" t="t" r="r" b="b"/>
            <a:pathLst>
              <a:path w="5542280">
                <a:moveTo>
                  <a:pt x="0" y="0"/>
                </a:moveTo>
                <a:lnTo>
                  <a:pt x="5541899" y="0"/>
                </a:lnTo>
              </a:path>
            </a:pathLst>
          </a:custGeom>
          <a:ln w="19049">
            <a:solidFill>
              <a:srgbClr val="002060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18400" y="2074699"/>
            <a:ext cx="6432550" cy="0"/>
          </a:xfrm>
          <a:custGeom>
            <a:avLst/>
            <a:gdLst/>
            <a:ahLst/>
            <a:cxnLst/>
            <a:rect l="l" t="t" r="r" b="b"/>
            <a:pathLst>
              <a:path w="6432550">
                <a:moveTo>
                  <a:pt x="0" y="0"/>
                </a:moveTo>
                <a:lnTo>
                  <a:pt x="6431999" y="0"/>
                </a:lnTo>
              </a:path>
            </a:pathLst>
          </a:custGeom>
          <a:ln w="19049">
            <a:solidFill>
              <a:srgbClr val="002060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19924" y="2424525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1999" y="0"/>
                </a:lnTo>
              </a:path>
            </a:pathLst>
          </a:custGeom>
          <a:ln w="19049">
            <a:solidFill>
              <a:srgbClr val="002060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8274" y="2727599"/>
            <a:ext cx="4783455" cy="0"/>
          </a:xfrm>
          <a:custGeom>
            <a:avLst/>
            <a:gdLst/>
            <a:ahLst/>
            <a:cxnLst/>
            <a:rect l="l" t="t" r="r" b="b"/>
            <a:pathLst>
              <a:path w="4783455">
                <a:moveTo>
                  <a:pt x="0" y="0"/>
                </a:moveTo>
                <a:lnTo>
                  <a:pt x="4783199" y="0"/>
                </a:lnTo>
              </a:path>
            </a:pathLst>
          </a:custGeom>
          <a:ln w="19049">
            <a:solidFill>
              <a:srgbClr val="002060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000" y="3034125"/>
            <a:ext cx="3709670" cy="0"/>
          </a:xfrm>
          <a:custGeom>
            <a:avLst/>
            <a:gdLst/>
            <a:ahLst/>
            <a:cxnLst/>
            <a:rect l="l" t="t" r="r" b="b"/>
            <a:pathLst>
              <a:path w="3709670">
                <a:moveTo>
                  <a:pt x="0" y="0"/>
                </a:moveTo>
                <a:lnTo>
                  <a:pt x="3709499" y="0"/>
                </a:lnTo>
              </a:path>
            </a:pathLst>
          </a:custGeom>
          <a:ln w="19049">
            <a:solidFill>
              <a:srgbClr val="002060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0624" y="3342399"/>
            <a:ext cx="5340985" cy="0"/>
          </a:xfrm>
          <a:custGeom>
            <a:avLst/>
            <a:gdLst/>
            <a:ahLst/>
            <a:cxnLst/>
            <a:rect l="l" t="t" r="r" b="b"/>
            <a:pathLst>
              <a:path w="5340984">
                <a:moveTo>
                  <a:pt x="0" y="0"/>
                </a:moveTo>
                <a:lnTo>
                  <a:pt x="5340899" y="0"/>
                </a:lnTo>
              </a:path>
            </a:pathLst>
          </a:custGeom>
          <a:ln w="19049">
            <a:solidFill>
              <a:srgbClr val="002060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0624" y="3650650"/>
            <a:ext cx="5340985" cy="0"/>
          </a:xfrm>
          <a:custGeom>
            <a:avLst/>
            <a:gdLst/>
            <a:ahLst/>
            <a:cxnLst/>
            <a:rect l="l" t="t" r="r" b="b"/>
            <a:pathLst>
              <a:path w="5340984">
                <a:moveTo>
                  <a:pt x="0" y="0"/>
                </a:moveTo>
                <a:lnTo>
                  <a:pt x="5340899" y="0"/>
                </a:lnTo>
              </a:path>
            </a:pathLst>
          </a:custGeom>
          <a:ln w="19049">
            <a:solidFill>
              <a:srgbClr val="002060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85900" y="3969299"/>
            <a:ext cx="6795770" cy="0"/>
          </a:xfrm>
          <a:custGeom>
            <a:avLst/>
            <a:gdLst/>
            <a:ahLst/>
            <a:cxnLst/>
            <a:rect l="l" t="t" r="r" b="b"/>
            <a:pathLst>
              <a:path w="6795770">
                <a:moveTo>
                  <a:pt x="0" y="0"/>
                </a:moveTo>
                <a:lnTo>
                  <a:pt x="6795599" y="0"/>
                </a:lnTo>
              </a:path>
            </a:pathLst>
          </a:custGeom>
          <a:ln w="19049">
            <a:solidFill>
              <a:srgbClr val="002060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537250" y="1342545"/>
            <a:ext cx="118110" cy="829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50" dirty="0">
                <a:latin typeface="Trebuchet MS"/>
                <a:cs typeface="Trebuchet MS"/>
              </a:rPr>
              <a:t>4</a:t>
            </a:r>
            <a:endParaRPr sz="13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300" spc="-50" dirty="0">
                <a:latin typeface="Trebuchet MS"/>
                <a:cs typeface="Trebuchet MS"/>
              </a:rPr>
              <a:t>5</a:t>
            </a:r>
            <a:endParaRPr sz="13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300" spc="-50" dirty="0">
                <a:latin typeface="Trebuchet MS"/>
                <a:cs typeface="Trebuchet MS"/>
              </a:rPr>
              <a:t>7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51640" y="2263691"/>
            <a:ext cx="311360" cy="180947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650"/>
              </a:spcBef>
            </a:pPr>
            <a:r>
              <a:rPr sz="1300" spc="-50" dirty="0">
                <a:latin typeface="Trebuchet MS"/>
                <a:cs typeface="Trebuchet MS"/>
              </a:rPr>
              <a:t>8</a:t>
            </a:r>
            <a:endParaRPr sz="1300" dirty="0">
              <a:latin typeface="Trebuchet MS"/>
              <a:cs typeface="Trebuchet MS"/>
            </a:endParaRPr>
          </a:p>
          <a:p>
            <a:pPr marL="97790">
              <a:lnSpc>
                <a:spcPct val="100000"/>
              </a:lnSpc>
              <a:spcBef>
                <a:spcPts val="550"/>
              </a:spcBef>
            </a:pPr>
            <a:r>
              <a:rPr sz="1300" spc="-50" dirty="0">
                <a:latin typeface="Trebuchet MS"/>
                <a:cs typeface="Trebuchet MS"/>
              </a:rPr>
              <a:t>9</a:t>
            </a:r>
            <a:endParaRPr lang="pt-BR" sz="1300" dirty="0">
              <a:latin typeface="Trebuchet MS"/>
              <a:cs typeface="Trebuchet MS"/>
            </a:endParaRPr>
          </a:p>
          <a:p>
            <a:pPr marL="20955">
              <a:spcBef>
                <a:spcPts val="860"/>
              </a:spcBef>
            </a:pPr>
            <a:r>
              <a:rPr lang="pt-BR" sz="1300" spc="-25" dirty="0">
                <a:latin typeface="Trebuchet MS"/>
              </a:rPr>
              <a:t>11</a:t>
            </a:r>
            <a:endParaRPr sz="1300" spc="-25" dirty="0">
              <a:latin typeface="Trebuchet MS"/>
            </a:endParaRPr>
          </a:p>
          <a:p>
            <a:pPr marL="20955">
              <a:lnSpc>
                <a:spcPct val="100000"/>
              </a:lnSpc>
              <a:spcBef>
                <a:spcPts val="860"/>
              </a:spcBef>
            </a:pPr>
            <a:r>
              <a:rPr sz="1300" spc="-25" dirty="0">
                <a:latin typeface="Trebuchet MS"/>
                <a:cs typeface="Trebuchet MS"/>
              </a:rPr>
              <a:t>1</a:t>
            </a:r>
            <a:r>
              <a:rPr lang="pt-BR" sz="1300" spc="-25" dirty="0">
                <a:latin typeface="Trebuchet MS"/>
                <a:cs typeface="Trebuchet MS"/>
              </a:rPr>
              <a:t>3</a:t>
            </a:r>
            <a:endParaRPr sz="1300" dirty="0">
              <a:latin typeface="Trebuchet MS"/>
              <a:cs typeface="Trebuchet MS"/>
            </a:endParaRPr>
          </a:p>
          <a:p>
            <a:pPr marL="20955">
              <a:lnSpc>
                <a:spcPct val="100000"/>
              </a:lnSpc>
              <a:spcBef>
                <a:spcPts val="910"/>
              </a:spcBef>
            </a:pPr>
            <a:r>
              <a:rPr sz="1300" spc="-25" dirty="0">
                <a:latin typeface="Trebuchet MS"/>
                <a:cs typeface="Trebuchet MS"/>
              </a:rPr>
              <a:t>2</a:t>
            </a:r>
            <a:r>
              <a:rPr lang="pt-BR" sz="1300" spc="-25" dirty="0">
                <a:latin typeface="Trebuchet MS"/>
                <a:cs typeface="Trebuchet MS"/>
              </a:rPr>
              <a:t>5</a:t>
            </a:r>
            <a:endParaRPr sz="13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300" spc="-25" dirty="0">
                <a:latin typeface="Trebuchet MS"/>
                <a:cs typeface="Trebuchet MS"/>
              </a:rPr>
              <a:t>3</a:t>
            </a:r>
            <a:r>
              <a:rPr lang="pt-BR" sz="1300" spc="-25" dirty="0">
                <a:latin typeface="Trebuchet MS"/>
                <a:cs typeface="Trebuchet MS"/>
              </a:rPr>
              <a:t>1</a:t>
            </a:r>
            <a:endParaRPr sz="1300" dirty="0">
              <a:latin typeface="Trebuchet MS"/>
              <a:cs typeface="Trebuchet MS"/>
            </a:endParaRPr>
          </a:p>
        </p:txBody>
      </p:sp>
      <p:sp>
        <p:nvSpPr>
          <p:cNvPr id="22" name="object 8">
            <a:hlinkClick r:id="rId10" action="ppaction://hlinksldjump"/>
            <a:extLst>
              <a:ext uri="{FF2B5EF4-FFF2-40B4-BE49-F238E27FC236}">
                <a16:creationId xmlns:a16="http://schemas.microsoft.com/office/drawing/2014/main" id="{C502DDF9-07A3-9B4B-99DC-5664BAF64CA9}"/>
              </a:ext>
            </a:extLst>
          </p:cNvPr>
          <p:cNvSpPr txBox="1"/>
          <p:nvPr/>
        </p:nvSpPr>
        <p:spPr>
          <a:xfrm>
            <a:off x="452225" y="3448888"/>
            <a:ext cx="2277110" cy="2862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pt-BR" sz="1350" u="heavy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SERVIÇO</a:t>
            </a:r>
            <a:r>
              <a:rPr lang="pt-BR" sz="1350" u="heavy" spc="12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lang="pt-BR" sz="1350" u="heavy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DE</a:t>
            </a:r>
            <a:r>
              <a:rPr lang="pt-BR" sz="1350" u="heavy" spc="125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 </a:t>
            </a:r>
            <a:r>
              <a:rPr lang="pt-BR" sz="1350" u="heavy" spc="-10" dirty="0">
                <a:solidFill>
                  <a:srgbClr val="002060"/>
                </a:solidFill>
                <a:uFill>
                  <a:solidFill>
                    <a:srgbClr val="0097A7"/>
                  </a:solidFill>
                </a:uFill>
                <a:latin typeface="Trebuchet MS"/>
                <a:cs typeface="Trebuchet MS"/>
              </a:rPr>
              <a:t>RENEGOCIAÇÃO</a:t>
            </a:r>
            <a:endParaRPr sz="135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9024" y="661130"/>
            <a:ext cx="268986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6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RENEGOCIAÇÃO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CRÉDITO</a:t>
            </a:r>
            <a:endParaRPr sz="1650">
              <a:latin typeface="Calibri"/>
              <a:cs typeface="Calibri"/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5F39F170-1152-8F83-5298-733AE80BB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22977"/>
              </p:ext>
            </p:extLst>
          </p:nvPr>
        </p:nvGraphicFramePr>
        <p:xfrm>
          <a:off x="453390" y="1276350"/>
          <a:ext cx="8237220" cy="1974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199">
                <a:tc gridSpan="2">
                  <a:txBody>
                    <a:bodyPr/>
                    <a:lstStyle/>
                    <a:p>
                      <a:pPr marL="29533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SERVIÇO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RENEGOCIAÇÃO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CRÉDITO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2192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12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5" dirty="0"/>
                        <a:t>INFORMAÇÕES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000" b="1" spc="-5" dirty="0"/>
                        <a:t>NO</a:t>
                      </a:r>
                      <a:r>
                        <a:rPr sz="1000" b="1" spc="-45" dirty="0"/>
                        <a:t> </a:t>
                      </a:r>
                      <a:r>
                        <a:rPr sz="1000" b="1" spc="-5" dirty="0"/>
                        <a:t>INTERIOR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7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/>
                    </a:p>
                    <a:p>
                      <a:pPr marL="4940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/>
                        <a:t>PRAZOS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 marR="258445" indent="25400" algn="just">
                        <a:lnSpc>
                          <a:spcPct val="114999"/>
                        </a:lnSpc>
                        <a:spcBef>
                          <a:spcPts val="725"/>
                        </a:spcBef>
                      </a:pPr>
                      <a:r>
                        <a:rPr sz="900" dirty="0"/>
                        <a:t>A </a:t>
                      </a:r>
                      <a:r>
                        <a:rPr sz="900" spc="-5" dirty="0"/>
                        <a:t>instituição financeira terá prazo de </a:t>
                      </a:r>
                      <a:r>
                        <a:rPr sz="900" dirty="0"/>
                        <a:t>até </a:t>
                      </a:r>
                      <a:r>
                        <a:rPr sz="900" spc="-5" dirty="0"/>
                        <a:t>15 dias para concluir </a:t>
                      </a:r>
                      <a:r>
                        <a:rPr sz="900" dirty="0"/>
                        <a:t>o </a:t>
                      </a:r>
                      <a:r>
                        <a:rPr sz="900" spc="-5" dirty="0"/>
                        <a:t>processo, </a:t>
                      </a:r>
                      <a:r>
                        <a:rPr sz="900" dirty="0"/>
                        <a:t>após </a:t>
                      </a:r>
                      <a:r>
                        <a:rPr sz="900" spc="-5" dirty="0"/>
                        <a:t>cumprir todos os requisitos. Não sendo possível </a:t>
                      </a:r>
                      <a:r>
                        <a:rPr sz="900" dirty="0"/>
                        <a:t>atender a </a:t>
                      </a:r>
                      <a:r>
                        <a:rPr sz="900" spc="5" dirty="0"/>
                        <a:t> </a:t>
                      </a:r>
                      <a:r>
                        <a:rPr sz="900" spc="-5" dirty="0"/>
                        <a:t>esse prazo, </a:t>
                      </a:r>
                      <a:r>
                        <a:rPr sz="900" dirty="0"/>
                        <a:t>a </a:t>
                      </a:r>
                      <a:r>
                        <a:rPr sz="900" spc="-5" dirty="0"/>
                        <a:t>instituição informará sobre essa impossibilidade, dando </a:t>
                      </a:r>
                      <a:r>
                        <a:rPr sz="900" dirty="0"/>
                        <a:t>ao </a:t>
                      </a:r>
                      <a:r>
                        <a:rPr sz="900" spc="-5" dirty="0"/>
                        <a:t>proponente uma estimativa do prazo necessário </a:t>
                      </a:r>
                      <a:r>
                        <a:rPr sz="900" dirty="0"/>
                        <a:t>e </a:t>
                      </a:r>
                      <a:r>
                        <a:rPr sz="900" spc="-5" dirty="0"/>
                        <a:t>buscando uma </a:t>
                      </a:r>
                      <a:r>
                        <a:rPr sz="900" dirty="0"/>
                        <a:t> </a:t>
                      </a:r>
                      <a:r>
                        <a:rPr sz="900" spc="-5" dirty="0"/>
                        <a:t>solução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para </a:t>
                      </a:r>
                      <a:r>
                        <a:rPr sz="900" dirty="0"/>
                        <a:t>a</a:t>
                      </a:r>
                      <a:r>
                        <a:rPr sz="900" spc="-5" dirty="0"/>
                        <a:t> demanda.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20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3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/>
                    </a:p>
                    <a:p>
                      <a:pPr marL="2343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/>
                        <a:t>CUSTO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DO</a:t>
                      </a:r>
                      <a:r>
                        <a:rPr sz="1000" spc="-30" dirty="0"/>
                        <a:t> </a:t>
                      </a:r>
                      <a:r>
                        <a:rPr sz="1000" spc="-5" dirty="0"/>
                        <a:t>SERVIÇO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/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900" spc="-5" dirty="0"/>
                        <a:t>Conforme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tabela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de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tarifas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constante</a:t>
                      </a:r>
                      <a:r>
                        <a:rPr sz="900" spc="-15" dirty="0"/>
                        <a:t> </a:t>
                      </a:r>
                      <a:r>
                        <a:rPr sz="900" spc="-5" dirty="0"/>
                        <a:t>no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site:</a:t>
                      </a:r>
                      <a:r>
                        <a:rPr sz="900" spc="30" dirty="0"/>
                        <a:t> </a:t>
                      </a:r>
                      <a:r>
                        <a:rPr sz="90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http://www.afeam.am.gov.br/transparencia/tarifas/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2BD655B4-4503-BB74-EAE1-3ACEA2A153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57150"/>
            <a:ext cx="9144000" cy="55399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O</a:t>
            </a:r>
            <a:r>
              <a:rPr sz="3000" spc="-10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QUE</a:t>
            </a:r>
            <a:r>
              <a:rPr sz="3000" spc="-10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É</a:t>
            </a:r>
            <a:r>
              <a:rPr sz="3000" spc="-10" dirty="0">
                <a:latin typeface="Geomanist" panose="02000503000000020004" pitchFamily="50" charset="0"/>
              </a:rPr>
              <a:t> OUVIDORIA?</a:t>
            </a:r>
            <a:endParaRPr sz="3000" dirty="0">
              <a:latin typeface="Geomanist" panose="02000503000000020004" pitchFamily="50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575" y="1223297"/>
            <a:ext cx="808609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Ouvidoria</a:t>
            </a:r>
            <a:r>
              <a:rPr sz="1200" spc="1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é</a:t>
            </a:r>
            <a:r>
              <a:rPr sz="1200" spc="1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um</a:t>
            </a:r>
            <a:r>
              <a:rPr sz="1200" spc="1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espaço</a:t>
            </a:r>
            <a:r>
              <a:rPr sz="1200" spc="1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para</a:t>
            </a:r>
            <a:r>
              <a:rPr sz="1200" spc="1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comunicação</a:t>
            </a:r>
            <a:r>
              <a:rPr sz="1200" spc="1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entre</a:t>
            </a:r>
            <a:r>
              <a:rPr sz="1200" spc="1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spc="1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instituição</a:t>
            </a:r>
            <a:r>
              <a:rPr sz="1200" spc="1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1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usuários</a:t>
            </a:r>
            <a:r>
              <a:rPr sz="1200" spc="1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seus</a:t>
            </a:r>
            <a:r>
              <a:rPr sz="1200" spc="1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produtos</a:t>
            </a:r>
            <a:r>
              <a:rPr sz="1200" spc="1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1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serviços,</a:t>
            </a:r>
            <a:r>
              <a:rPr sz="1200" spc="1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sendo</a:t>
            </a:r>
            <a:r>
              <a:rPr sz="1200" spc="1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responsável</a:t>
            </a:r>
            <a:r>
              <a:rPr sz="1200" spc="1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por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prestar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orientações,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receber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gerenciar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manifestações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forma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transparente</a:t>
            </a:r>
            <a:r>
              <a:rPr sz="1200" spc="1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imparcial,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inclusive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na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mediação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conflitos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pelo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tratamento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reclamações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denúncias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respeito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irregularidades,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falhas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na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prestação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serviços,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podendo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receber,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ainda,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sugestões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elogios.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550" y="2275429"/>
            <a:ext cx="1520342" cy="19198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73475" y="2253233"/>
            <a:ext cx="1664608" cy="19642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0666" y="2275429"/>
            <a:ext cx="1487050" cy="19198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0299" y="2275429"/>
            <a:ext cx="1487050" cy="191985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57150"/>
            <a:ext cx="9144000" cy="529687"/>
          </a:xfrm>
          <a:prstGeom prst="rect">
            <a:avLst/>
          </a:prstGeom>
        </p:spPr>
        <p:txBody>
          <a:bodyPr vert="horz" wrap="square" lIns="0" tIns="6736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OUVIDORIA</a:t>
            </a:r>
            <a:r>
              <a:rPr sz="3000" spc="-40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–</a:t>
            </a:r>
            <a:r>
              <a:rPr sz="3000" spc="-40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CANAIS</a:t>
            </a:r>
            <a:r>
              <a:rPr sz="3000" spc="-3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DE</a:t>
            </a:r>
            <a:r>
              <a:rPr sz="3000" spc="-40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ATENDIMENTO</a:t>
            </a:r>
            <a:endParaRPr sz="3000" dirty="0">
              <a:latin typeface="Geomanist" panose="02000503000000020004" pitchFamily="50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112" y="1353750"/>
            <a:ext cx="1819274" cy="145732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329600" y="1288475"/>
            <a:ext cx="0" cy="3543300"/>
          </a:xfrm>
          <a:custGeom>
            <a:avLst/>
            <a:gdLst/>
            <a:ahLst/>
            <a:cxnLst/>
            <a:rect l="l" t="t" r="r" b="b"/>
            <a:pathLst>
              <a:path h="3543300">
                <a:moveTo>
                  <a:pt x="0" y="0"/>
                </a:moveTo>
                <a:lnTo>
                  <a:pt x="0" y="3543299"/>
                </a:lnTo>
              </a:path>
            </a:pathLst>
          </a:custGeom>
          <a:ln w="9524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8626" y="2876350"/>
            <a:ext cx="3484245" cy="142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algn="ctr">
              <a:lnSpc>
                <a:spcPct val="114999"/>
              </a:lnSpc>
              <a:spcBef>
                <a:spcPts val="100"/>
              </a:spcBef>
            </a:pP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Por</a:t>
            </a:r>
            <a:r>
              <a:rPr sz="10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meio</a:t>
            </a:r>
            <a:r>
              <a:rPr sz="10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do site </a:t>
            </a:r>
            <a:r>
              <a:rPr sz="10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www.afeam.am.gov.br</a:t>
            </a:r>
            <a:r>
              <a:rPr sz="1000" spc="-10" dirty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 que</a:t>
            </a:r>
            <a:r>
              <a:rPr sz="10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disponibiliza</a:t>
            </a:r>
            <a:r>
              <a:rPr sz="10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03 </a:t>
            </a:r>
            <a:r>
              <a:rPr sz="1000" spc="-10" dirty="0">
                <a:solidFill>
                  <a:srgbClr val="002060"/>
                </a:solidFill>
                <a:latin typeface="Calibri"/>
                <a:cs typeface="Calibri"/>
              </a:rPr>
              <a:t>(três)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canais</a:t>
            </a:r>
            <a:r>
              <a:rPr sz="10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com</a:t>
            </a:r>
            <a:r>
              <a:rPr sz="1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finalidades</a:t>
            </a:r>
            <a:r>
              <a:rPr sz="1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distintas:</a:t>
            </a:r>
            <a:r>
              <a:rPr sz="1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Ouvidoria:</a:t>
            </a:r>
            <a:r>
              <a:rPr sz="1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Para</a:t>
            </a:r>
            <a:r>
              <a:rPr sz="1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Calibri"/>
                <a:cs typeface="Calibri"/>
              </a:rPr>
              <a:t>registrar</a:t>
            </a:r>
            <a:r>
              <a:rPr sz="1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um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 elogio,</a:t>
            </a:r>
            <a:r>
              <a:rPr sz="10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sugestão,</a:t>
            </a:r>
            <a:r>
              <a:rPr sz="10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denúncia,</a:t>
            </a:r>
            <a:r>
              <a:rPr sz="10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reclamação</a:t>
            </a:r>
            <a:r>
              <a:rPr sz="10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ou</a:t>
            </a:r>
            <a:r>
              <a:rPr sz="10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obter</a:t>
            </a:r>
            <a:r>
              <a:rPr sz="10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Calibri"/>
                <a:cs typeface="Calibri"/>
              </a:rPr>
              <a:t>informações </a:t>
            </a:r>
            <a:r>
              <a:rPr sz="10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/>
              </a:rPr>
              <a:t>https://afeam.omd.com.br/afeam/externo/cadastro.do</a:t>
            </a:r>
            <a:endParaRPr sz="1000" dirty="0">
              <a:latin typeface="Calibri"/>
              <a:cs typeface="Calibri"/>
            </a:endParaRPr>
          </a:p>
          <a:p>
            <a:pPr marL="12700" marR="5080" indent="-1270" algn="ctr">
              <a:lnSpc>
                <a:spcPct val="114999"/>
              </a:lnSpc>
              <a:spcBef>
                <a:spcPts val="100"/>
              </a:spcBef>
            </a:pPr>
            <a:r>
              <a:rPr lang="pt-BR" sz="1000" dirty="0">
                <a:solidFill>
                  <a:srgbClr val="002060"/>
                </a:solidFill>
                <a:latin typeface="Calibri"/>
                <a:cs typeface="Calibri"/>
              </a:rPr>
              <a:t>Fala.BR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r>
              <a:rPr sz="1000" spc="2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Calibri"/>
                <a:cs typeface="Calibri"/>
              </a:rPr>
              <a:t>(solicitação</a:t>
            </a:r>
            <a:r>
              <a:rPr sz="10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0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acesso</a:t>
            </a:r>
            <a:r>
              <a:rPr sz="10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0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Calibri"/>
                <a:cs typeface="Calibri"/>
              </a:rPr>
              <a:t>informação) </a:t>
            </a:r>
            <a:r>
              <a:rPr lang="pt-BR" sz="1000" dirty="0">
                <a:latin typeface="Calibri"/>
                <a:cs typeface="Calibri"/>
                <a:hlinkClick r:id="rId6"/>
              </a:rPr>
              <a:t>https://falabr.cgu.gov.br/web/AM</a:t>
            </a:r>
            <a:endParaRPr lang="pt-BR" sz="1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000" dirty="0"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Fale</a:t>
            </a:r>
            <a:r>
              <a:rPr sz="10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conosco:</a:t>
            </a:r>
            <a:r>
              <a:rPr sz="100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(dúvidas)</a:t>
            </a:r>
            <a:r>
              <a:rPr sz="1000" spc="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7"/>
              </a:rPr>
              <a:t>ttp://www.afeam.am.gov.br/fale-conosco/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4424" y="913944"/>
            <a:ext cx="215265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203764"/>
                </a:solidFill>
                <a:latin typeface="Calibri"/>
                <a:cs typeface="Calibri"/>
              </a:rPr>
              <a:t>ATENDIMENTO</a:t>
            </a:r>
            <a:r>
              <a:rPr sz="1650" b="1" spc="-5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650" b="1" spc="-10" dirty="0">
                <a:solidFill>
                  <a:srgbClr val="203764"/>
                </a:solidFill>
                <a:latin typeface="Calibri"/>
                <a:cs typeface="Calibri"/>
              </a:rPr>
              <a:t>VIRTUAL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5777" y="911888"/>
            <a:ext cx="245173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dirty="0">
                <a:solidFill>
                  <a:srgbClr val="203764"/>
                </a:solidFill>
                <a:latin typeface="Calibri"/>
                <a:cs typeface="Calibri"/>
              </a:rPr>
              <a:t>ATENDIMENTO</a:t>
            </a:r>
            <a:r>
              <a:rPr sz="1650" b="1" spc="-5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650" b="1" spc="-10" dirty="0">
                <a:solidFill>
                  <a:srgbClr val="203764"/>
                </a:solidFill>
                <a:latin typeface="Calibri"/>
                <a:cs typeface="Calibri"/>
              </a:rPr>
              <a:t>PRESENCIAL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9175" y="3245820"/>
            <a:ext cx="344995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Na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Agência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Calibri"/>
                <a:cs typeface="Calibri"/>
              </a:rPr>
              <a:t>Fomento</a:t>
            </a:r>
            <a:r>
              <a:rPr sz="10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Estado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sz="10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Amazonas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Sede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da</a:t>
            </a:r>
            <a:r>
              <a:rPr sz="10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AFEAM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 Av.</a:t>
            </a:r>
            <a:r>
              <a:rPr sz="1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Constantino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Nery,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Calibri"/>
                <a:cs typeface="Calibri"/>
              </a:rPr>
              <a:t>5733</a:t>
            </a:r>
            <a:r>
              <a:rPr sz="1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Flores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CEP:</a:t>
            </a:r>
            <a:r>
              <a:rPr sz="1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Calibri"/>
                <a:cs typeface="Calibri"/>
              </a:rPr>
              <a:t>69.058-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795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Manaus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sz="1000" spc="5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AM.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35389" y="1339685"/>
            <a:ext cx="1412509" cy="15878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6985" y="1172240"/>
            <a:ext cx="10775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1F3863"/>
                </a:solidFill>
                <a:latin typeface="Calibri"/>
                <a:cs typeface="Calibri"/>
              </a:rPr>
              <a:t>PRESENCIAL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6471" y="1657018"/>
            <a:ext cx="1247769" cy="8762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39474" y="1708993"/>
            <a:ext cx="561972" cy="8667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1491" y="1616743"/>
            <a:ext cx="956846" cy="95684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96982" y="1708993"/>
            <a:ext cx="866771" cy="86677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54678" y="2722378"/>
            <a:ext cx="1722755" cy="7264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280"/>
              </a:spcBef>
            </a:pPr>
            <a:r>
              <a:rPr sz="1000" b="1" dirty="0">
                <a:solidFill>
                  <a:srgbClr val="001F5F"/>
                </a:solidFill>
                <a:latin typeface="Calibri"/>
                <a:cs typeface="Calibri"/>
              </a:rPr>
              <a:t>Sede</a:t>
            </a:r>
            <a:r>
              <a:rPr sz="1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001F5F"/>
                </a:solidFill>
                <a:latin typeface="Calibri"/>
                <a:cs typeface="Calibri"/>
              </a:rPr>
              <a:t>AFEAM</a:t>
            </a:r>
            <a:r>
              <a:rPr sz="1000" b="1" spc="-10" dirty="0"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12065" marR="5080" algn="ctr">
              <a:lnSpc>
                <a:spcPct val="114999"/>
              </a:lnSpc>
            </a:pP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Avenida</a:t>
            </a:r>
            <a:r>
              <a:rPr sz="1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Constantino</a:t>
            </a:r>
            <a:r>
              <a:rPr sz="1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Nery,</a:t>
            </a:r>
            <a:r>
              <a:rPr sz="1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01F5F"/>
                </a:solidFill>
                <a:latin typeface="Calibri"/>
                <a:cs typeface="Calibri"/>
              </a:rPr>
              <a:t>5733,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Flores</a:t>
            </a:r>
            <a:r>
              <a:rPr sz="1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CEP</a:t>
            </a:r>
            <a:r>
              <a:rPr sz="1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1F5F"/>
                </a:solidFill>
                <a:latin typeface="Calibri"/>
                <a:cs typeface="Calibri"/>
              </a:rPr>
              <a:t>69058-</a:t>
            </a:r>
            <a:r>
              <a:rPr sz="1000" spc="-20" dirty="0">
                <a:solidFill>
                  <a:srgbClr val="001F5F"/>
                </a:solidFill>
                <a:latin typeface="Calibri"/>
                <a:cs typeface="Calibri"/>
              </a:rPr>
              <a:t>795.</a:t>
            </a:r>
            <a:endParaRPr sz="1000">
              <a:latin typeface="Calibri"/>
              <a:cs typeface="Calibri"/>
            </a:endParaRPr>
          </a:p>
          <a:p>
            <a:pPr marL="28575" algn="ctr">
              <a:lnSpc>
                <a:spcPct val="100000"/>
              </a:lnSpc>
              <a:spcBef>
                <a:spcPts val="180"/>
              </a:spcBef>
            </a:pP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Manaus</a:t>
            </a:r>
            <a:r>
              <a:rPr sz="1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001F5F"/>
                </a:solidFill>
                <a:latin typeface="Calibri"/>
                <a:cs typeface="Calibri"/>
              </a:rPr>
              <a:t>AM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7708" y="3621540"/>
            <a:ext cx="9645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001F5F"/>
                </a:solidFill>
                <a:latin typeface="Calibri"/>
                <a:cs typeface="Calibri"/>
              </a:rPr>
              <a:t>Caixa</a:t>
            </a:r>
            <a:r>
              <a:rPr sz="1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001F5F"/>
                </a:solidFill>
                <a:latin typeface="Calibri"/>
                <a:cs typeface="Calibri"/>
              </a:rPr>
              <a:t>sugestão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0265" y="3949196"/>
            <a:ext cx="120078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7950">
              <a:lnSpc>
                <a:spcPct val="114999"/>
              </a:lnSpc>
              <a:spcBef>
                <a:spcPts val="100"/>
              </a:spcBef>
            </a:pPr>
            <a:r>
              <a:rPr sz="1000" b="1" dirty="0">
                <a:solidFill>
                  <a:srgbClr val="001F5F"/>
                </a:solidFill>
                <a:latin typeface="Calibri"/>
                <a:cs typeface="Calibri"/>
              </a:rPr>
              <a:t>Horário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8h</a:t>
            </a:r>
            <a:r>
              <a:rPr sz="1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às</a:t>
            </a:r>
            <a:r>
              <a:rPr sz="1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001F5F"/>
                </a:solidFill>
                <a:latin typeface="Calibri"/>
                <a:cs typeface="Calibri"/>
              </a:rPr>
              <a:t>17h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 (segunda</a:t>
            </a:r>
            <a:r>
              <a:rPr sz="1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à</a:t>
            </a:r>
            <a:r>
              <a:rPr sz="1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1F5F"/>
                </a:solidFill>
                <a:latin typeface="Calibri"/>
                <a:cs typeface="Calibri"/>
              </a:rPr>
              <a:t>sexta-feira)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56268" y="2741342"/>
            <a:ext cx="7899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001F5F"/>
                </a:solidFill>
                <a:latin typeface="Calibri"/>
                <a:cs typeface="Calibri"/>
              </a:rPr>
              <a:t>0800</a:t>
            </a:r>
            <a:r>
              <a:rPr sz="1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286</a:t>
            </a:r>
            <a:r>
              <a:rPr sz="1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01F5F"/>
                </a:solidFill>
                <a:latin typeface="Calibri"/>
                <a:cs typeface="Calibri"/>
              </a:rPr>
              <a:t>3066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99729" y="1172240"/>
            <a:ext cx="89916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1F3863"/>
                </a:solidFill>
                <a:latin typeface="Calibri"/>
                <a:cs typeface="Calibri"/>
              </a:rPr>
              <a:t>TELEFONE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41852" y="1172240"/>
            <a:ext cx="11283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1F3863"/>
                </a:solidFill>
                <a:latin typeface="Calibri"/>
                <a:cs typeface="Calibri"/>
              </a:rPr>
              <a:t>ELETRÔNICO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009" y="1172240"/>
            <a:ext cx="102743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1F3863"/>
                </a:solidFill>
                <a:latin typeface="Calibri"/>
                <a:cs typeface="Calibri"/>
              </a:rPr>
              <a:t>WHATSAPP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74824" y="2722378"/>
            <a:ext cx="1899285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marR="5080" indent="-438784">
              <a:lnSpc>
                <a:spcPct val="114999"/>
              </a:lnSpc>
              <a:spcBef>
                <a:spcPts val="100"/>
              </a:spcBef>
            </a:pP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https://afeam.omd.com.br/afeam/e</a:t>
            </a:r>
            <a:r>
              <a:rPr sz="1000" spc="-1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10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7"/>
              </a:rPr>
              <a:t>xterno/cadastro.do</a:t>
            </a:r>
            <a:endParaRPr sz="10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180"/>
              </a:spcBef>
            </a:pP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serviço</a:t>
            </a:r>
            <a:r>
              <a:rPr sz="1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eletrônico</a:t>
            </a:r>
            <a:r>
              <a:rPr sz="1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1F5F"/>
                </a:solidFill>
                <a:latin typeface="Calibri"/>
                <a:cs typeface="Calibri"/>
              </a:rPr>
              <a:t>funciona</a:t>
            </a:r>
            <a:r>
              <a:rPr sz="1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01F5F"/>
                </a:solidFill>
                <a:latin typeface="Calibri"/>
                <a:cs typeface="Calibri"/>
              </a:rPr>
              <a:t>24h.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04214" y="2745498"/>
            <a:ext cx="80200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(92)</a:t>
            </a:r>
            <a:r>
              <a:rPr sz="950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001F5F"/>
                </a:solidFill>
                <a:latin typeface="Calibri"/>
                <a:cs typeface="Calibri"/>
              </a:rPr>
              <a:t>3655-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3070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53594" y="3640267"/>
            <a:ext cx="5933440" cy="805815"/>
          </a:xfrm>
          <a:prstGeom prst="rect">
            <a:avLst/>
          </a:prstGeom>
          <a:solidFill>
            <a:srgbClr val="ECEBE9"/>
          </a:solidFill>
        </p:spPr>
        <p:txBody>
          <a:bodyPr vert="horz" wrap="square" lIns="0" tIns="1054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30"/>
              </a:spcBef>
            </a:pPr>
            <a:endParaRPr sz="950">
              <a:latin typeface="Times New Roman"/>
              <a:cs typeface="Times New Roman"/>
            </a:endParaRPr>
          </a:p>
          <a:p>
            <a:pPr marL="610870" marR="271780" indent="-341630">
              <a:lnSpc>
                <a:spcPct val="100000"/>
              </a:lnSpc>
              <a:spcBef>
                <a:spcPts val="5"/>
              </a:spcBef>
            </a:pP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usuário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deverá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fornecer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nome,</a:t>
            </a:r>
            <a:r>
              <a:rPr sz="9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001F5F"/>
                </a:solidFill>
                <a:latin typeface="Calibri"/>
                <a:cs typeface="Calibri"/>
              </a:rPr>
              <a:t>e-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mail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descrição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9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demanda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forma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clara</a:t>
            </a:r>
            <a:r>
              <a:rPr sz="9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objetiva.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Prazo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9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001F5F"/>
                </a:solidFill>
                <a:latin typeface="Calibri"/>
                <a:cs typeface="Calibri"/>
              </a:rPr>
              <a:t>resposta: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Prazo</a:t>
            </a:r>
            <a:r>
              <a:rPr sz="9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para</a:t>
            </a:r>
            <a:r>
              <a:rPr sz="9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resposta</a:t>
            </a:r>
            <a:r>
              <a:rPr sz="9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às</a:t>
            </a:r>
            <a:r>
              <a:rPr sz="950" spc="-10" dirty="0">
                <a:solidFill>
                  <a:srgbClr val="001F5F"/>
                </a:solidFill>
                <a:latin typeface="Calibri"/>
                <a:cs typeface="Calibri"/>
              </a:rPr>
              <a:t> demandas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9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Ouvidoria</a:t>
            </a:r>
            <a:r>
              <a:rPr sz="9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9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9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10</a:t>
            </a:r>
            <a:r>
              <a:rPr sz="9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dias</a:t>
            </a:r>
            <a:r>
              <a:rPr sz="9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úteis,</a:t>
            </a:r>
            <a:r>
              <a:rPr sz="950" spc="-10" dirty="0">
                <a:solidFill>
                  <a:srgbClr val="001F5F"/>
                </a:solidFill>
                <a:latin typeface="Calibri"/>
                <a:cs typeface="Calibri"/>
              </a:rPr>
              <a:t> prorrogável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9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1F5F"/>
                </a:solidFill>
                <a:latin typeface="Calibri"/>
                <a:cs typeface="Calibri"/>
              </a:rPr>
              <a:t>igual</a:t>
            </a:r>
            <a:r>
              <a:rPr sz="950" spc="-10" dirty="0">
                <a:solidFill>
                  <a:srgbClr val="001F5F"/>
                </a:solidFill>
                <a:latin typeface="Calibri"/>
                <a:cs typeface="Calibri"/>
              </a:rPr>
              <a:t> período.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D280C308-D270-6A13-1198-733870B3FB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57150"/>
            <a:ext cx="9144000" cy="529687"/>
          </a:xfrm>
          <a:prstGeom prst="rect">
            <a:avLst/>
          </a:prstGeom>
        </p:spPr>
        <p:txBody>
          <a:bodyPr vert="horz" wrap="square" lIns="0" tIns="6736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OUVIDORIA</a:t>
            </a:r>
            <a:r>
              <a:rPr sz="3000" spc="-40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–</a:t>
            </a:r>
            <a:r>
              <a:rPr sz="3000" spc="-40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CANAIS</a:t>
            </a:r>
            <a:r>
              <a:rPr sz="3000" spc="-3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DE</a:t>
            </a:r>
            <a:r>
              <a:rPr sz="3000" spc="-40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ATENDIMENTO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9144001" cy="529687"/>
          </a:xfrm>
          <a:prstGeom prst="rect">
            <a:avLst/>
          </a:prstGeom>
        </p:spPr>
        <p:txBody>
          <a:bodyPr vert="horz" wrap="square" lIns="0" tIns="67364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OUVIDORIA</a:t>
            </a:r>
            <a:r>
              <a:rPr sz="3000" spc="-20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–</a:t>
            </a:r>
            <a:r>
              <a:rPr sz="3000" spc="-20" dirty="0">
                <a:latin typeface="Geomanist" panose="02000503000000020004" pitchFamily="50" charset="0"/>
              </a:rPr>
              <a:t> </a:t>
            </a:r>
            <a:r>
              <a:rPr sz="3000" spc="-25" dirty="0">
                <a:latin typeface="Geomanist" panose="02000503000000020004" pitchFamily="50" charset="0"/>
              </a:rPr>
              <a:t>e-SIC</a:t>
            </a:r>
            <a:endParaRPr sz="3000" dirty="0">
              <a:latin typeface="Geomanist" panose="02000503000000020004" pitchFamily="50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0000" y="1172243"/>
            <a:ext cx="10775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203764"/>
                </a:solidFill>
                <a:latin typeface="Calibri"/>
                <a:cs typeface="Calibri"/>
              </a:rPr>
              <a:t>PRESENCIAL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9487" y="1657025"/>
            <a:ext cx="1247774" cy="8762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9550" y="1616749"/>
            <a:ext cx="956849" cy="9568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77697" y="2722384"/>
            <a:ext cx="1722755" cy="10769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209" algn="ctr">
              <a:lnSpc>
                <a:spcPct val="100000"/>
              </a:lnSpc>
              <a:spcBef>
                <a:spcPts val="280"/>
              </a:spcBef>
            </a:pPr>
            <a:r>
              <a:rPr sz="1000" b="1" dirty="0">
                <a:solidFill>
                  <a:srgbClr val="002060"/>
                </a:solidFill>
                <a:latin typeface="Calibri"/>
                <a:cs typeface="Calibri"/>
              </a:rPr>
              <a:t>Sede</a:t>
            </a:r>
            <a:r>
              <a:rPr sz="10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2060"/>
                </a:solidFill>
                <a:latin typeface="Calibri"/>
                <a:cs typeface="Calibri"/>
              </a:rPr>
              <a:t>da</a:t>
            </a:r>
            <a:r>
              <a:rPr sz="10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002060"/>
                </a:solidFill>
                <a:latin typeface="Calibri"/>
                <a:cs typeface="Calibri"/>
              </a:rPr>
              <a:t>AFEAM</a:t>
            </a:r>
            <a:r>
              <a:rPr sz="1000" b="1" spc="-10" dirty="0">
                <a:latin typeface="Calibri"/>
                <a:cs typeface="Calibri"/>
              </a:rPr>
              <a:t>:</a:t>
            </a:r>
            <a:endParaRPr sz="1000">
              <a:latin typeface="Calibri"/>
              <a:cs typeface="Calibri"/>
            </a:endParaRPr>
          </a:p>
          <a:p>
            <a:pPr marL="12700" marR="5080" algn="ctr">
              <a:lnSpc>
                <a:spcPct val="114999"/>
              </a:lnSpc>
            </a:pP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Avenida</a:t>
            </a:r>
            <a:r>
              <a:rPr sz="100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Constantino</a:t>
            </a:r>
            <a:r>
              <a:rPr sz="10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Nery,</a:t>
            </a:r>
            <a:r>
              <a:rPr sz="100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5733,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Flores</a:t>
            </a:r>
            <a:r>
              <a:rPr sz="10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sz="10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CEP</a:t>
            </a:r>
            <a:r>
              <a:rPr sz="10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Calibri"/>
                <a:cs typeface="Calibri"/>
              </a:rPr>
              <a:t>69058-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795.</a:t>
            </a:r>
            <a:endParaRPr sz="1000">
              <a:latin typeface="Calibri"/>
              <a:cs typeface="Calibri"/>
            </a:endParaRPr>
          </a:p>
          <a:p>
            <a:pPr marL="288290" marR="250825" indent="-635" algn="ctr">
              <a:lnSpc>
                <a:spcPct val="114999"/>
              </a:lnSpc>
            </a:pP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Manaus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AM</a:t>
            </a:r>
            <a:r>
              <a:rPr sz="1000" spc="5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2060"/>
                </a:solidFill>
                <a:latin typeface="Calibri"/>
                <a:cs typeface="Calibri"/>
              </a:rPr>
              <a:t>Horário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8h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às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17h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 (segunda</a:t>
            </a:r>
            <a:r>
              <a:rPr sz="10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à</a:t>
            </a:r>
            <a:r>
              <a:rPr sz="1000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Calibri"/>
                <a:cs typeface="Calibri"/>
              </a:rPr>
              <a:t>sexta-feira)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9900" y="1172243"/>
            <a:ext cx="11283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203764"/>
                </a:solidFill>
                <a:latin typeface="Calibri"/>
                <a:cs typeface="Calibri"/>
              </a:rPr>
              <a:t>ELETRÔNICO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2894" y="2720987"/>
            <a:ext cx="2011306" cy="3780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6110" marR="5080" indent="-614045">
              <a:lnSpc>
                <a:spcPct val="114999"/>
              </a:lnSpc>
              <a:spcBef>
                <a:spcPts val="100"/>
              </a:spcBef>
            </a:pPr>
            <a:r>
              <a:rPr lang="pt-BR" sz="105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/>
              </a:rPr>
              <a:t>https://falabr.cgu.gov.br/web/home</a:t>
            </a:r>
            <a:endParaRPr lang="pt-BR" sz="1050" u="sng" spc="-10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latin typeface="Calibri"/>
              <a:cs typeface="Calibri"/>
            </a:endParaRPr>
          </a:p>
          <a:p>
            <a:pPr marL="626110" marR="5080" indent="-614045">
              <a:lnSpc>
                <a:spcPct val="114999"/>
              </a:lnSpc>
              <a:spcBef>
                <a:spcPts val="100"/>
              </a:spcBef>
            </a:pP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0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serviço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eletrônico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2060"/>
                </a:solidFill>
                <a:latin typeface="Calibri"/>
                <a:cs typeface="Calibri"/>
              </a:rPr>
              <a:t>funciona</a:t>
            </a:r>
            <a:r>
              <a:rPr sz="10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02060"/>
                </a:solidFill>
                <a:latin typeface="Calibri"/>
                <a:cs typeface="Calibri"/>
              </a:rPr>
              <a:t>24h.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950" y="3891724"/>
            <a:ext cx="7658100" cy="554355"/>
          </a:xfrm>
          <a:prstGeom prst="rect">
            <a:avLst/>
          </a:prstGeom>
          <a:solidFill>
            <a:srgbClr val="EEEEEE"/>
          </a:solidFill>
        </p:spPr>
        <p:txBody>
          <a:bodyPr vert="horz" wrap="square" lIns="0" tIns="127000" rIns="0" bIns="0" rtlCol="0">
            <a:spAutoFit/>
          </a:bodyPr>
          <a:lstStyle/>
          <a:p>
            <a:pPr marL="2606040" marR="126364" indent="-2472055">
              <a:lnSpc>
                <a:spcPct val="100000"/>
              </a:lnSpc>
              <a:spcBef>
                <a:spcPts val="1000"/>
              </a:spcBef>
            </a:pP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Prazo</a:t>
            </a:r>
            <a:r>
              <a:rPr sz="9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9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resposta:</a:t>
            </a:r>
            <a:r>
              <a:rPr sz="9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9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forma</a:t>
            </a:r>
            <a:r>
              <a:rPr sz="9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imediata</a:t>
            </a:r>
            <a:r>
              <a:rPr sz="9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ou</a:t>
            </a:r>
            <a:r>
              <a:rPr sz="9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caso</a:t>
            </a:r>
            <a:r>
              <a:rPr sz="9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9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informação</a:t>
            </a:r>
            <a:r>
              <a:rPr sz="9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não</a:t>
            </a:r>
            <a:r>
              <a:rPr sz="9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esteja</a:t>
            </a:r>
            <a:r>
              <a:rPr sz="9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002060"/>
                </a:solidFill>
                <a:latin typeface="Calibri"/>
                <a:cs typeface="Calibri"/>
              </a:rPr>
              <a:t>disponível,</a:t>
            </a:r>
            <a:r>
              <a:rPr sz="9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9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prazo</a:t>
            </a:r>
            <a:r>
              <a:rPr sz="9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será</a:t>
            </a:r>
            <a:r>
              <a:rPr sz="9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9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20</a:t>
            </a:r>
            <a:r>
              <a:rPr sz="9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(vinte)</a:t>
            </a:r>
            <a:r>
              <a:rPr sz="9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dias</a:t>
            </a:r>
            <a:r>
              <a:rPr sz="9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corridos,</a:t>
            </a:r>
            <a:r>
              <a:rPr sz="9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002060"/>
                </a:solidFill>
                <a:latin typeface="Calibri"/>
                <a:cs typeface="Calibri"/>
              </a:rPr>
              <a:t>podendo</a:t>
            </a:r>
            <a:r>
              <a:rPr sz="9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9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prorrogado</a:t>
            </a:r>
            <a:r>
              <a:rPr sz="9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spc="-25" dirty="0">
                <a:solidFill>
                  <a:srgbClr val="002060"/>
                </a:solidFill>
                <a:latin typeface="Calibri"/>
                <a:cs typeface="Calibri"/>
              </a:rPr>
              <a:t>por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 mais</a:t>
            </a:r>
            <a:r>
              <a:rPr sz="95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10</a:t>
            </a:r>
            <a:r>
              <a:rPr sz="95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(dez)</a:t>
            </a:r>
            <a:r>
              <a:rPr sz="95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dias</a:t>
            </a:r>
            <a:r>
              <a:rPr sz="95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corridos,</a:t>
            </a:r>
            <a:r>
              <a:rPr sz="950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002060"/>
                </a:solidFill>
                <a:latin typeface="Calibri"/>
                <a:cs typeface="Calibri"/>
              </a:rPr>
              <a:t>mediante</a:t>
            </a:r>
            <a:r>
              <a:rPr sz="95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002060"/>
                </a:solidFill>
                <a:latin typeface="Calibri"/>
                <a:cs typeface="Calibri"/>
              </a:rPr>
              <a:t>justificativa.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9144001" cy="529687"/>
          </a:xfrm>
          <a:prstGeom prst="rect">
            <a:avLst/>
          </a:prstGeom>
        </p:spPr>
        <p:txBody>
          <a:bodyPr vert="horz" wrap="square" lIns="0" tIns="67364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OUVIDORIA</a:t>
            </a:r>
            <a:r>
              <a:rPr sz="3000" spc="-20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–</a:t>
            </a:r>
            <a:r>
              <a:rPr sz="3000" spc="-20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FALE</a:t>
            </a:r>
            <a:r>
              <a:rPr sz="3000" spc="-1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CONOSCO</a:t>
            </a:r>
            <a:endParaRPr sz="3000" dirty="0">
              <a:latin typeface="Geomanist" panose="02000503000000020004" pitchFamily="50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1437" y="1769150"/>
            <a:ext cx="1096324" cy="1096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746200" y="1324643"/>
            <a:ext cx="11283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10" dirty="0">
                <a:solidFill>
                  <a:srgbClr val="203764"/>
                </a:solidFill>
                <a:latin typeface="Calibri"/>
                <a:cs typeface="Calibri"/>
              </a:rPr>
              <a:t>ELETRÔNICO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0038" y="3017466"/>
            <a:ext cx="7063740" cy="60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1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usuário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deverá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Calibri"/>
                <a:cs typeface="Calibri"/>
              </a:rPr>
              <a:t>fornecer</a:t>
            </a:r>
            <a:r>
              <a:rPr sz="11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nome,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Calibri"/>
                <a:cs typeface="Calibri"/>
              </a:rPr>
              <a:t>e-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mail,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assunto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1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mensagem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forma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clara</a:t>
            </a:r>
            <a:r>
              <a:rPr sz="11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objetiva.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Prazo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1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resposta: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às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demandas</a:t>
            </a:r>
            <a:r>
              <a:rPr sz="1100" spc="-25" dirty="0">
                <a:solidFill>
                  <a:srgbClr val="002060"/>
                </a:solidFill>
                <a:latin typeface="Calibri"/>
                <a:cs typeface="Calibri"/>
              </a:rPr>
              <a:t> de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Ouvidoria</a:t>
            </a:r>
            <a:r>
              <a:rPr sz="11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são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1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10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dias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úteis,</a:t>
            </a:r>
            <a:r>
              <a:rPr sz="11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prorrogável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por</a:t>
            </a:r>
            <a:r>
              <a:rPr sz="11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002060"/>
                </a:solidFill>
                <a:latin typeface="Calibri"/>
                <a:cs typeface="Calibri"/>
              </a:rPr>
              <a:t>igual</a:t>
            </a:r>
            <a:r>
              <a:rPr sz="11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Calibri"/>
                <a:cs typeface="Calibri"/>
              </a:rPr>
              <a:t>período.</a:t>
            </a:r>
            <a:endParaRPr sz="11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195"/>
              </a:spcBef>
            </a:pPr>
            <a:r>
              <a:rPr sz="11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http://www.afeam.am.gov.br/fale-conosco/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7150"/>
            <a:ext cx="9601200" cy="513205"/>
          </a:xfrm>
          <a:prstGeom prst="rect">
            <a:avLst/>
          </a:prstGeom>
        </p:spPr>
        <p:txBody>
          <a:bodyPr vert="horz" wrap="square" lIns="0" tIns="81522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800" spc="-150" dirty="0">
                <a:latin typeface="Geomanist" panose="02000503000000020004" pitchFamily="50" charset="0"/>
              </a:rPr>
              <a:t>COMO ACOMPANHAR AS MINHAS DEMANDAS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512" y="1698600"/>
            <a:ext cx="1047749" cy="971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7062" y="1698600"/>
            <a:ext cx="971549" cy="9715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7902" y="2963413"/>
            <a:ext cx="1771014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14999"/>
              </a:lnSpc>
              <a:spcBef>
                <a:spcPts val="100"/>
              </a:spcBef>
            </a:pP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Acesse</a:t>
            </a:r>
            <a:r>
              <a:rPr sz="10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0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sistema</a:t>
            </a:r>
            <a:r>
              <a:rPr sz="10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0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informe</a:t>
            </a:r>
            <a:r>
              <a:rPr sz="10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spc="-5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 código</a:t>
            </a:r>
            <a:r>
              <a:rPr sz="10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da</a:t>
            </a:r>
            <a:r>
              <a:rPr sz="10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manifestação. </a:t>
            </a:r>
            <a:r>
              <a:rPr sz="105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/>
              </a:rPr>
              <a:t>https://afeam.omd.com.br/afea</a:t>
            </a:r>
            <a:r>
              <a:rPr sz="1050" spc="-1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105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/>
              </a:rPr>
              <a:t>m/externo/cadastro.do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1374" y="1172243"/>
            <a:ext cx="48260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-25" dirty="0">
                <a:solidFill>
                  <a:srgbClr val="203764"/>
                </a:solidFill>
                <a:latin typeface="Calibri"/>
                <a:cs typeface="Calibri"/>
              </a:rPr>
              <a:t>OMD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77975" y="1128935"/>
            <a:ext cx="1016635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50" b="1" spc="-20" dirty="0">
                <a:solidFill>
                  <a:srgbClr val="002060"/>
                </a:solidFill>
                <a:latin typeface="Calibri"/>
                <a:cs typeface="Calibri"/>
              </a:rPr>
              <a:t>FALE </a:t>
            </a:r>
            <a:r>
              <a:rPr sz="1850" b="1" spc="-10" dirty="0">
                <a:solidFill>
                  <a:srgbClr val="002060"/>
                </a:solidFill>
                <a:latin typeface="Calibri"/>
                <a:cs typeface="Calibri"/>
              </a:rPr>
              <a:t>CONOSCO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35408" y="2962306"/>
            <a:ext cx="1886585" cy="1343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marR="90170" indent="635" algn="ctr">
              <a:lnSpc>
                <a:spcPct val="114999"/>
              </a:lnSpc>
              <a:spcBef>
                <a:spcPts val="100"/>
              </a:spcBef>
            </a:pP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Por</a:t>
            </a:r>
            <a:r>
              <a:rPr sz="1050" spc="-1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ser</a:t>
            </a:r>
            <a:r>
              <a:rPr sz="1050" spc="-1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uma</a:t>
            </a:r>
            <a:r>
              <a:rPr sz="1050" spc="-5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spc="-10" dirty="0">
                <a:solidFill>
                  <a:schemeClr val="tx1"/>
                </a:solidFill>
                <a:latin typeface="+mj-lt"/>
                <a:cs typeface="Arial"/>
              </a:rPr>
              <a:t>demanda </a:t>
            </a: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encaminhada</a:t>
            </a:r>
            <a:r>
              <a:rPr sz="1050" spc="-25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por</a:t>
            </a:r>
            <a:r>
              <a:rPr sz="1050" spc="-2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spc="-10" dirty="0">
                <a:solidFill>
                  <a:schemeClr val="tx1"/>
                </a:solidFill>
                <a:latin typeface="+mj-lt"/>
                <a:cs typeface="Arial"/>
              </a:rPr>
              <a:t>e-</a:t>
            </a: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mail,</a:t>
            </a:r>
            <a:r>
              <a:rPr sz="1050" spc="-25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não</a:t>
            </a:r>
            <a:r>
              <a:rPr sz="1050" spc="-2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spc="-50" dirty="0">
                <a:solidFill>
                  <a:schemeClr val="tx1"/>
                </a:solidFill>
                <a:latin typeface="+mj-lt"/>
                <a:cs typeface="Arial"/>
              </a:rPr>
              <a:t>é </a:t>
            </a: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possível</a:t>
            </a:r>
            <a:r>
              <a:rPr sz="1050" spc="1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o</a:t>
            </a:r>
            <a:r>
              <a:rPr sz="1050" spc="1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spc="-10" dirty="0">
                <a:solidFill>
                  <a:schemeClr val="tx1"/>
                </a:solidFill>
                <a:latin typeface="+mj-lt"/>
                <a:cs typeface="Arial"/>
              </a:rPr>
              <a:t>acompanhamento.</a:t>
            </a:r>
            <a:r>
              <a:rPr sz="1050" spc="1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spc="-60" dirty="0">
                <a:solidFill>
                  <a:schemeClr val="tx1"/>
                </a:solidFill>
                <a:latin typeface="+mj-lt"/>
                <a:cs typeface="Arial"/>
              </a:rPr>
              <a:t>A </a:t>
            </a: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resposta</a:t>
            </a:r>
            <a:r>
              <a:rPr sz="1050" spc="-3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será</a:t>
            </a:r>
            <a:r>
              <a:rPr sz="1050" spc="-3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enviada</a:t>
            </a:r>
            <a:r>
              <a:rPr sz="1050" spc="-30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para</a:t>
            </a:r>
            <a:r>
              <a:rPr sz="1050" spc="-25" dirty="0">
                <a:solidFill>
                  <a:schemeClr val="tx1"/>
                </a:solidFill>
                <a:latin typeface="+mj-lt"/>
                <a:cs typeface="Arial"/>
              </a:rPr>
              <a:t> </a:t>
            </a:r>
            <a:r>
              <a:rPr sz="1050" spc="-50" dirty="0">
                <a:solidFill>
                  <a:schemeClr val="tx1"/>
                </a:solidFill>
                <a:latin typeface="+mj-lt"/>
                <a:cs typeface="Arial"/>
              </a:rPr>
              <a:t>o</a:t>
            </a:r>
            <a:endParaRPr sz="1050" dirty="0">
              <a:solidFill>
                <a:schemeClr val="tx1"/>
              </a:solidFill>
              <a:latin typeface="+mj-lt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70"/>
              </a:spcBef>
            </a:pPr>
            <a:r>
              <a:rPr sz="1050" spc="-10" dirty="0">
                <a:solidFill>
                  <a:schemeClr val="tx1"/>
                </a:solidFill>
                <a:latin typeface="+mj-lt"/>
                <a:cs typeface="Arial"/>
              </a:rPr>
              <a:t>e-</a:t>
            </a:r>
            <a:r>
              <a:rPr sz="1050" dirty="0">
                <a:solidFill>
                  <a:schemeClr val="tx1"/>
                </a:solidFill>
                <a:latin typeface="+mj-lt"/>
                <a:cs typeface="Arial"/>
              </a:rPr>
              <a:t>mail</a:t>
            </a:r>
            <a:r>
              <a:rPr sz="1050" spc="-10" dirty="0">
                <a:solidFill>
                  <a:schemeClr val="tx1"/>
                </a:solidFill>
                <a:latin typeface="+mj-lt"/>
                <a:cs typeface="Arial"/>
              </a:rPr>
              <a:t> informado.</a:t>
            </a:r>
            <a:endParaRPr sz="1050" dirty="0">
              <a:solidFill>
                <a:schemeClr val="tx1"/>
              </a:solidFill>
              <a:latin typeface="+mj-lt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05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http://www.afeam.am.gov.br/fale</a:t>
            </a:r>
            <a:endParaRPr sz="1050" dirty="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254"/>
              </a:spcBef>
            </a:pPr>
            <a:r>
              <a:rPr sz="105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-conosco/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FB997E3-E3BD-C4E0-AD5F-32EA87E710C9}"/>
              </a:ext>
            </a:extLst>
          </p:cNvPr>
          <p:cNvSpPr txBox="1"/>
          <p:nvPr/>
        </p:nvSpPr>
        <p:spPr>
          <a:xfrm>
            <a:off x="4049937" y="1171226"/>
            <a:ext cx="750663" cy="2975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50" b="1" spc="-5" dirty="0">
                <a:solidFill>
                  <a:srgbClr val="002060"/>
                </a:solidFill>
                <a:latin typeface="Calibri"/>
                <a:cs typeface="Calibri"/>
              </a:rPr>
              <a:t>Fala.BR</a:t>
            </a:r>
            <a:endParaRPr sz="1850" dirty="0">
              <a:latin typeface="Calibri"/>
              <a:cs typeface="Calibri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F8779500-9BCE-CFCC-76EF-8FEB48432283}"/>
              </a:ext>
            </a:extLst>
          </p:cNvPr>
          <p:cNvSpPr txBox="1"/>
          <p:nvPr/>
        </p:nvSpPr>
        <p:spPr>
          <a:xfrm>
            <a:off x="3584792" y="2959512"/>
            <a:ext cx="1887220" cy="758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4999"/>
              </a:lnSpc>
              <a:spcBef>
                <a:spcPts val="100"/>
              </a:spcBef>
            </a:pPr>
            <a:r>
              <a:rPr sz="1050" spc="-5" dirty="0">
                <a:latin typeface="Calibri"/>
                <a:cs typeface="Calibri"/>
              </a:rPr>
              <a:t>Acesse </a:t>
            </a:r>
            <a:r>
              <a:rPr sz="1050" dirty="0">
                <a:latin typeface="Calibri"/>
                <a:cs typeface="Calibri"/>
              </a:rPr>
              <a:t>o </a:t>
            </a:r>
            <a:r>
              <a:rPr sz="1050" spc="-5" dirty="0">
                <a:latin typeface="Calibri"/>
                <a:cs typeface="Calibri"/>
              </a:rPr>
              <a:t>sistema </a:t>
            </a:r>
            <a:r>
              <a:rPr sz="1050" dirty="0">
                <a:latin typeface="Calibri"/>
                <a:cs typeface="Calibri"/>
              </a:rPr>
              <a:t>e </a:t>
            </a:r>
            <a:r>
              <a:rPr sz="1050" spc="-5" dirty="0">
                <a:latin typeface="Calibri"/>
                <a:cs typeface="Calibri"/>
              </a:rPr>
              <a:t>informe seu 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CPF </a:t>
            </a:r>
            <a:r>
              <a:rPr sz="1050" dirty="0">
                <a:latin typeface="Calibri"/>
                <a:cs typeface="Calibri"/>
              </a:rPr>
              <a:t>e </a:t>
            </a:r>
            <a:r>
              <a:rPr sz="1050" spc="-5" dirty="0">
                <a:latin typeface="Calibri"/>
                <a:cs typeface="Calibri"/>
              </a:rPr>
              <a:t>senha. </a:t>
            </a:r>
            <a:r>
              <a:rPr lang="pt-BR" sz="1050" dirty="0">
                <a:latin typeface="Calibri"/>
                <a:cs typeface="Calibri"/>
                <a:hlinkClick r:id="rId7"/>
              </a:rPr>
              <a:t>https://falabr.cgu.gov.br/web/AM</a:t>
            </a:r>
            <a:endParaRPr lang="pt-BR" sz="1050" dirty="0">
              <a:latin typeface="Calibri"/>
              <a:cs typeface="Calibri"/>
            </a:endParaRPr>
          </a:p>
          <a:p>
            <a:pPr marL="12700" marR="5080" indent="-1270" algn="ctr">
              <a:lnSpc>
                <a:spcPct val="114999"/>
              </a:lnSpc>
              <a:spcBef>
                <a:spcPts val="100"/>
              </a:spcBef>
            </a:pPr>
            <a:endParaRPr lang="pt-BR" sz="1050" dirty="0">
              <a:latin typeface="Calibri"/>
              <a:cs typeface="Calibri"/>
            </a:endParaRPr>
          </a:p>
        </p:txBody>
      </p:sp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1990E635-F5F0-5548-562E-A890CA8F4D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95439"/>
            <a:ext cx="1512570" cy="126047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0" y="133350"/>
            <a:ext cx="9144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REDES</a:t>
            </a:r>
            <a:r>
              <a:rPr sz="3000" spc="-100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SOCIAIS</a:t>
            </a:r>
            <a:endParaRPr sz="3000" dirty="0">
              <a:latin typeface="Geomanist" panose="02000503000000020004" pitchFamily="50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1384" y="1428750"/>
            <a:ext cx="3761232" cy="2365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575" y="1299497"/>
            <a:ext cx="8086090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Em</a:t>
            </a:r>
            <a:r>
              <a:rPr sz="1200" spc="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consonância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com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Lei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Nº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13.460/17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Código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Defesa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Usuário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dos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Serviços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Públicos,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AFEAM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apresenta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sua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Carta</a:t>
            </a:r>
            <a:r>
              <a:rPr sz="1200" spc="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de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Serviços ,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que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tem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por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objetivo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dar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transparência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às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suas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ações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informar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usuário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(Pessoa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física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ou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jurídica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que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beneficia</a:t>
            </a:r>
            <a:r>
              <a:rPr sz="1200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ou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utiliza,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efetiva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ou</a:t>
            </a:r>
            <a:r>
              <a:rPr sz="1200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potencialmente,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serviço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público)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sobre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os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serviços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prestados,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formas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acesso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aos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mesmos,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além</a:t>
            </a:r>
            <a:r>
              <a:rPr sz="1200" spc="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de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estabelecer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seus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compromissos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padrões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qualidade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atendimento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público.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200" dirty="0">
              <a:latin typeface="Calibri"/>
              <a:cs typeface="Calibri"/>
            </a:endParaRPr>
          </a:p>
          <a:p>
            <a:pPr marL="12700" marR="5715" algn="just">
              <a:lnSpc>
                <a:spcPct val="114999"/>
              </a:lnSpc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Com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Carta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Serviços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AFEAM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busca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evidenciar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os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principais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serviços</a:t>
            </a:r>
            <a:r>
              <a:rPr sz="1200" spc="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concessão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crédito,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serviço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renegociação</a:t>
            </a:r>
            <a:r>
              <a:rPr sz="1200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de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crédito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ouvidoria,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que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representa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elo</a:t>
            </a:r>
            <a:r>
              <a:rPr sz="1200" spc="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comunicação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entre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empresa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200" spc="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usuário,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forma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permitir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que</a:t>
            </a:r>
            <a:r>
              <a:rPr sz="1200" spc="8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spc="8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sociedade acompanhe,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participe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avalie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desempenho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cumprimento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sua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missão.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123191"/>
            <a:ext cx="9144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Geomanist" panose="02000503000000020004" pitchFamily="50" charset="0"/>
              </a:rPr>
              <a:t>APRESENTAÇÃO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225" y="1220334"/>
            <a:ext cx="8155305" cy="204152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200" b="1" spc="-10" dirty="0">
                <a:solidFill>
                  <a:srgbClr val="002060"/>
                </a:solidFill>
                <a:latin typeface="Calibri"/>
                <a:cs typeface="Calibri"/>
              </a:rPr>
              <a:t>Missão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219"/>
              </a:spcBef>
            </a:pP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Promover</a:t>
            </a:r>
            <a:r>
              <a:rPr sz="1200" spc="37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o</a:t>
            </a:r>
            <a:r>
              <a:rPr sz="1200" spc="37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desenvolvimento</a:t>
            </a:r>
            <a:r>
              <a:rPr sz="1200" spc="37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sustentável</a:t>
            </a:r>
            <a:r>
              <a:rPr sz="1200" spc="37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do</a:t>
            </a:r>
            <a:r>
              <a:rPr sz="1200" spc="380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Estado</a:t>
            </a:r>
            <a:r>
              <a:rPr sz="1200" spc="37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do</a:t>
            </a:r>
            <a:r>
              <a:rPr sz="1200" spc="37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Amazonas,</a:t>
            </a:r>
            <a:r>
              <a:rPr sz="1200" spc="37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por</a:t>
            </a:r>
            <a:r>
              <a:rPr sz="1200" spc="37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meio</a:t>
            </a:r>
            <a:r>
              <a:rPr sz="1200" spc="37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de</a:t>
            </a:r>
            <a:r>
              <a:rPr sz="1200" spc="380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financiamento</a:t>
            </a:r>
            <a:r>
              <a:rPr sz="1200" spc="37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às</a:t>
            </a:r>
            <a:r>
              <a:rPr sz="1200" spc="37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atividades</a:t>
            </a:r>
            <a:r>
              <a:rPr sz="1200" spc="37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produtivas, proporcionando</a:t>
            </a:r>
            <a:r>
              <a:rPr sz="1200" spc="-1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 geração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de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 ocupação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e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renda,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contribuindo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para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melhoria</a:t>
            </a:r>
            <a:r>
              <a:rPr sz="1200" spc="-15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da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qualidade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de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vida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do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03764"/>
                </a:solidFill>
                <a:latin typeface="Calibri"/>
                <a:cs typeface="Calibri"/>
              </a:rPr>
              <a:t>povo</a:t>
            </a:r>
            <a:r>
              <a:rPr sz="1200" spc="-10" dirty="0">
                <a:solidFill>
                  <a:srgbClr val="203764"/>
                </a:solidFill>
                <a:latin typeface="Calibri"/>
                <a:cs typeface="Calibri"/>
              </a:rPr>
              <a:t> amazonense.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002060"/>
                </a:solidFill>
                <a:latin typeface="Calibri"/>
                <a:cs typeface="Calibri"/>
              </a:rPr>
              <a:t>Visão</a:t>
            </a:r>
            <a:endParaRPr sz="2200" dirty="0">
              <a:latin typeface="Calibri"/>
              <a:cs typeface="Calibri"/>
            </a:endParaRPr>
          </a:p>
          <a:p>
            <a:pPr marL="12700" marR="166370">
              <a:lnSpc>
                <a:spcPct val="114999"/>
              </a:lnSpc>
              <a:spcBef>
                <a:spcPts val="220"/>
              </a:spcBef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Ser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referência,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enquanto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instituição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financeira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fomento,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pela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excelência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sua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atuação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como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agente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desenvolvimento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sustentável</a:t>
            </a:r>
            <a:r>
              <a:rPr sz="12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da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região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amazônica,</a:t>
            </a:r>
            <a:r>
              <a:rPr sz="12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com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presença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permanente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nos</a:t>
            </a:r>
            <a:r>
              <a:rPr sz="12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municípios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polos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das</a:t>
            </a:r>
            <a:r>
              <a:rPr sz="12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nove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sub-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regiões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Estado</a:t>
            </a:r>
            <a:r>
              <a:rPr sz="120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Amazonas.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123191"/>
            <a:ext cx="9144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MISSÃO</a:t>
            </a:r>
            <a:r>
              <a:rPr sz="3000" spc="-8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E</a:t>
            </a:r>
            <a:r>
              <a:rPr sz="3000" spc="-80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VISÃO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574" y="1117134"/>
            <a:ext cx="4138295" cy="329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2758"/>
              <a:buFont typeface="Arial"/>
              <a:buChar char="●"/>
              <a:tabLst>
                <a:tab pos="332740" algn="l"/>
              </a:tabLst>
            </a:pP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Permanente</a:t>
            </a:r>
            <a:r>
              <a:rPr sz="14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Responsabilidade</a:t>
            </a:r>
            <a:r>
              <a:rPr sz="14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Social;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Arial"/>
              <a:buChar char="●"/>
            </a:pPr>
            <a:endParaRPr sz="145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buClr>
                <a:srgbClr val="000000"/>
              </a:buClr>
              <a:buSzPct val="82758"/>
              <a:buFont typeface="Arial"/>
              <a:buChar char="●"/>
              <a:tabLst>
                <a:tab pos="332740" algn="l"/>
              </a:tabLst>
            </a:pP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Sustentabilidade;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Arial"/>
              <a:buChar char="●"/>
            </a:pPr>
            <a:endParaRPr sz="145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buClr>
                <a:srgbClr val="000000"/>
              </a:buClr>
              <a:buSzPct val="82758"/>
              <a:buFont typeface="Arial"/>
              <a:buChar char="●"/>
              <a:tabLst>
                <a:tab pos="332740" algn="l"/>
              </a:tabLst>
            </a:pP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Efetividade</a:t>
            </a:r>
            <a:r>
              <a:rPr sz="14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02060"/>
                </a:solidFill>
                <a:latin typeface="Calibri"/>
                <a:cs typeface="Calibri"/>
              </a:rPr>
              <a:t>no</a:t>
            </a:r>
            <a:r>
              <a:rPr sz="14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02060"/>
                </a:solidFill>
                <a:latin typeface="Calibri"/>
                <a:cs typeface="Calibri"/>
              </a:rPr>
              <a:t>Uso</a:t>
            </a: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02060"/>
                </a:solidFill>
                <a:latin typeface="Calibri"/>
                <a:cs typeface="Calibri"/>
              </a:rPr>
              <a:t>dos</a:t>
            </a:r>
            <a:r>
              <a:rPr sz="14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Recursos;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5"/>
              </a:spcBef>
              <a:buFont typeface="Arial"/>
              <a:buChar char="●"/>
            </a:pPr>
            <a:endParaRPr sz="145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buClr>
                <a:srgbClr val="000000"/>
              </a:buClr>
              <a:buSzPct val="82758"/>
              <a:buFont typeface="Arial"/>
              <a:buChar char="●"/>
              <a:tabLst>
                <a:tab pos="332740" algn="l"/>
              </a:tabLst>
            </a:pPr>
            <a:r>
              <a:rPr sz="1450" dirty="0">
                <a:solidFill>
                  <a:srgbClr val="002060"/>
                </a:solidFill>
                <a:latin typeface="Calibri"/>
                <a:cs typeface="Calibri"/>
              </a:rPr>
              <a:t>Excelência</a:t>
            </a:r>
            <a:r>
              <a:rPr sz="145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02060"/>
                </a:solidFill>
                <a:latin typeface="Calibri"/>
                <a:cs typeface="Calibri"/>
              </a:rPr>
              <a:t>no</a:t>
            </a:r>
            <a:r>
              <a:rPr sz="145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02060"/>
                </a:solidFill>
                <a:latin typeface="Calibri"/>
                <a:cs typeface="Calibri"/>
              </a:rPr>
              <a:t>Padrão</a:t>
            </a:r>
            <a:r>
              <a:rPr sz="145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50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Qualidade;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Arial"/>
              <a:buChar char="●"/>
            </a:pPr>
            <a:endParaRPr sz="145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buClr>
                <a:srgbClr val="000000"/>
              </a:buClr>
              <a:buSzPct val="82758"/>
              <a:buFont typeface="Arial"/>
              <a:buChar char="●"/>
              <a:tabLst>
                <a:tab pos="332740" algn="l"/>
              </a:tabLst>
            </a:pP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Humanização</a:t>
            </a:r>
            <a:r>
              <a:rPr sz="14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02060"/>
                </a:solidFill>
                <a:latin typeface="Calibri"/>
                <a:cs typeface="Calibri"/>
              </a:rPr>
              <a:t>nos</a:t>
            </a:r>
            <a:r>
              <a:rPr sz="14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Relacionamentos;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Arial"/>
              <a:buChar char="●"/>
            </a:pPr>
            <a:endParaRPr sz="145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82758"/>
              <a:buFont typeface="Arial"/>
              <a:buChar char="●"/>
              <a:tabLst>
                <a:tab pos="332740" algn="l"/>
              </a:tabLst>
            </a:pP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Harmonização</a:t>
            </a:r>
            <a:r>
              <a:rPr sz="14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02060"/>
                </a:solidFill>
                <a:latin typeface="Calibri"/>
                <a:cs typeface="Calibri"/>
              </a:rPr>
              <a:t>Interesses</a:t>
            </a: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002060"/>
                </a:solidFill>
                <a:latin typeface="Calibri"/>
                <a:cs typeface="Calibri"/>
              </a:rPr>
              <a:t>Agência-</a:t>
            </a: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Comunidade;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0"/>
              </a:spcBef>
              <a:buFont typeface="Arial"/>
              <a:buChar char="●"/>
            </a:pPr>
            <a:endParaRPr sz="1450">
              <a:latin typeface="Calibri"/>
              <a:cs typeface="Calibri"/>
            </a:endParaRPr>
          </a:p>
          <a:p>
            <a:pPr marL="332740" indent="-320040">
              <a:lnSpc>
                <a:spcPct val="100000"/>
              </a:lnSpc>
              <a:buClr>
                <a:srgbClr val="000000"/>
              </a:buClr>
              <a:buSzPct val="82758"/>
              <a:buFont typeface="Arial"/>
              <a:buChar char="●"/>
              <a:tabLst>
                <a:tab pos="332740" algn="l"/>
              </a:tabLst>
            </a:pP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Valorização</a:t>
            </a:r>
            <a:r>
              <a:rPr sz="14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02060"/>
                </a:solidFill>
                <a:latin typeface="Calibri"/>
                <a:cs typeface="Calibri"/>
              </a:rPr>
              <a:t>dos</a:t>
            </a:r>
            <a:r>
              <a:rPr sz="14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002060"/>
                </a:solidFill>
                <a:latin typeface="Calibri"/>
                <a:cs typeface="Calibri"/>
              </a:rPr>
              <a:t>Recursos</a:t>
            </a:r>
            <a:r>
              <a:rPr sz="145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002060"/>
                </a:solidFill>
                <a:latin typeface="Calibri"/>
                <a:cs typeface="Calibri"/>
              </a:rPr>
              <a:t>Humanos.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" y="133350"/>
            <a:ext cx="9144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Geomanist" panose="02000503000000020004" pitchFamily="50" charset="0"/>
              </a:rPr>
              <a:t>V</a:t>
            </a:r>
            <a:r>
              <a:rPr lang="pt-BR" sz="3000" spc="-10" dirty="0">
                <a:latin typeface="Geomanist" panose="02000503000000020004" pitchFamily="50" charset="0"/>
              </a:rPr>
              <a:t>ALORES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625" y="1299497"/>
            <a:ext cx="808482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Agência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Fomento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Estado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Amazonas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S.A.</a:t>
            </a:r>
            <a:r>
              <a:rPr sz="1200" spc="25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AFEAM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foi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Instituída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pela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Lei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Estadual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2.505/98,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12/11/1998,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regendo-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se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pela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Lei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Federal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nº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6.404/76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Lei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Federal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nº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13.303/16,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em</a:t>
            </a:r>
            <a:r>
              <a:rPr sz="1200" spc="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consonância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à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Lei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nº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4.595/64,</a:t>
            </a:r>
            <a:r>
              <a:rPr sz="1200" spc="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é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uma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empresa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pública,</a:t>
            </a:r>
            <a:r>
              <a:rPr sz="1200" spc="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classificada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como</a:t>
            </a:r>
            <a:r>
              <a:rPr sz="1200" spc="11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instituição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financeira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não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bancária,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subordinada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à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fiscalização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supervisão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Banco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Central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Brasil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11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organizada</a:t>
            </a:r>
            <a:r>
              <a:rPr sz="1200" spc="1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Calibri"/>
                <a:cs typeface="Calibri"/>
              </a:rPr>
              <a:t>sob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forma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sociedade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anônima,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200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capital</a:t>
            </a:r>
            <a:r>
              <a:rPr sz="120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fechado.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625" y="2648998"/>
            <a:ext cx="808482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Tem</a:t>
            </a:r>
            <a:r>
              <a:rPr sz="1200" spc="2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como</a:t>
            </a:r>
            <a:r>
              <a:rPr sz="1200" spc="25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prioridade</a:t>
            </a:r>
            <a:r>
              <a:rPr sz="1200" spc="25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200" spc="25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apoio</a:t>
            </a:r>
            <a:r>
              <a:rPr sz="1200" spc="25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financeiro,</a:t>
            </a:r>
            <a:r>
              <a:rPr sz="1200" spc="2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creditício</a:t>
            </a:r>
            <a:r>
              <a:rPr sz="1200" spc="25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25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técnico</a:t>
            </a:r>
            <a:r>
              <a:rPr sz="1200" spc="25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às</a:t>
            </a:r>
            <a:r>
              <a:rPr sz="1200" spc="25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iniciativas</a:t>
            </a:r>
            <a:r>
              <a:rPr sz="1200" spc="2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que</a:t>
            </a:r>
            <a:r>
              <a:rPr sz="1200" spc="25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estimulam</a:t>
            </a:r>
            <a:r>
              <a:rPr sz="1200" spc="25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200" spc="25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desenvolvimento</a:t>
            </a:r>
            <a:r>
              <a:rPr sz="1200" spc="25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dos</a:t>
            </a:r>
            <a:r>
              <a:rPr sz="1200" spc="2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setores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produtivos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da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economia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amazonense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 melhoria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da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qualidade de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vida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da população,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contribuindo com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geração de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emprego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002060"/>
                </a:solidFill>
                <a:latin typeface="Calibri"/>
                <a:cs typeface="Calibri"/>
              </a:rPr>
              <a:t>e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renda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suas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implicações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sobre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 desenvolvimento</a:t>
            </a:r>
            <a:r>
              <a:rPr sz="1200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Calibri"/>
                <a:cs typeface="Calibri"/>
              </a:rPr>
              <a:t>social.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" y="133350"/>
            <a:ext cx="91440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Geomanist" panose="02000503000000020004" pitchFamily="50" charset="0"/>
              </a:rPr>
              <a:t>INSTITUCIONAL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025" y="1325912"/>
            <a:ext cx="11766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 PRESENCIAL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9787" y="1573054"/>
            <a:ext cx="82804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5714"/>
              <a:buFont typeface="Arial"/>
              <a:buChar char="●"/>
              <a:tabLst>
                <a:tab pos="309880" algn="l"/>
              </a:tabLst>
            </a:pPr>
            <a:r>
              <a:rPr sz="1050" b="1" spc="-10" dirty="0">
                <a:solidFill>
                  <a:srgbClr val="002060"/>
                </a:solidFill>
                <a:latin typeface="Calibri"/>
                <a:cs typeface="Calibri"/>
              </a:rPr>
              <a:t>AGÊNCIA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7825" y="1757077"/>
            <a:ext cx="327469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Horário</a:t>
            </a:r>
            <a:r>
              <a:rPr sz="10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Atendimento: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0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Segunda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à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Sexta</a:t>
            </a:r>
            <a:r>
              <a:rPr sz="10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das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pt-BR" sz="1050" spc="-10" dirty="0">
                <a:solidFill>
                  <a:srgbClr val="002060"/>
                </a:solidFill>
                <a:latin typeface="Calibri"/>
                <a:cs typeface="Calibri"/>
              </a:rPr>
              <a:t>9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h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 err="1">
                <a:solidFill>
                  <a:srgbClr val="002060"/>
                </a:solidFill>
                <a:latin typeface="Calibri"/>
                <a:cs typeface="Calibri"/>
              </a:rPr>
              <a:t>às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lang="pt-BR" sz="1050" spc="-20" dirty="0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r>
              <a:rPr sz="1050" spc="-20" dirty="0">
                <a:solidFill>
                  <a:srgbClr val="002060"/>
                </a:solidFill>
                <a:latin typeface="Calibri"/>
                <a:cs typeface="Calibri"/>
              </a:rPr>
              <a:t>h.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787" y="2033810"/>
            <a:ext cx="2082164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5714"/>
              <a:buFont typeface="Arial"/>
              <a:buChar char="●"/>
              <a:tabLst>
                <a:tab pos="309880" algn="l"/>
              </a:tabLst>
            </a:pPr>
            <a:r>
              <a:rPr sz="1050" b="1" dirty="0">
                <a:solidFill>
                  <a:srgbClr val="002060"/>
                </a:solidFill>
                <a:latin typeface="Calibri"/>
                <a:cs typeface="Calibri"/>
              </a:rPr>
              <a:t>AÇÕES</a:t>
            </a:r>
            <a:r>
              <a:rPr sz="105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2060"/>
                </a:solidFill>
                <a:latin typeface="Calibri"/>
                <a:cs typeface="Calibri"/>
              </a:rPr>
              <a:t>ITINERANTE</a:t>
            </a:r>
            <a:r>
              <a:rPr sz="105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05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b="1" spc="-10" dirty="0">
                <a:solidFill>
                  <a:srgbClr val="002060"/>
                </a:solidFill>
                <a:latin typeface="Calibri"/>
                <a:cs typeface="Calibri"/>
              </a:rPr>
              <a:t>CRÉDITO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825" y="2217833"/>
            <a:ext cx="249682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Horário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Atendimento: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Conforme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demanda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9787" y="2401856"/>
            <a:ext cx="979805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5714"/>
              <a:buFont typeface="Arial"/>
              <a:buChar char="●"/>
              <a:tabLst>
                <a:tab pos="309880" algn="l"/>
              </a:tabLst>
            </a:pPr>
            <a:r>
              <a:rPr sz="1050" b="1" spc="-10" dirty="0">
                <a:solidFill>
                  <a:srgbClr val="002060"/>
                </a:solidFill>
                <a:latin typeface="Calibri"/>
                <a:cs typeface="Calibri"/>
              </a:rPr>
              <a:t>OUVIDORIA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7825" y="2585880"/>
            <a:ext cx="322453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Horário</a:t>
            </a:r>
            <a:r>
              <a:rPr sz="10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Atendimento:</a:t>
            </a:r>
            <a:r>
              <a:rPr sz="10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Segunda</a:t>
            </a:r>
            <a:r>
              <a:rPr sz="10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à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Sexta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0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8h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às</a:t>
            </a:r>
            <a:r>
              <a:rPr sz="1050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002060"/>
                </a:solidFill>
                <a:latin typeface="Calibri"/>
                <a:cs typeface="Calibri"/>
              </a:rPr>
              <a:t>17h.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025" y="3429033"/>
            <a:ext cx="159652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b="1" dirty="0">
                <a:solidFill>
                  <a:srgbClr val="002060"/>
                </a:solidFill>
                <a:latin typeface="Calibri"/>
                <a:cs typeface="Calibri"/>
              </a:rPr>
              <a:t>3 -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REDES</a:t>
            </a:r>
            <a:r>
              <a:rPr sz="1400" b="1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SOCIAIS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9787" y="3652172"/>
            <a:ext cx="866140" cy="39370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285"/>
              </a:spcBef>
              <a:buClr>
                <a:srgbClr val="000000"/>
              </a:buClr>
              <a:buSzPct val="85714"/>
              <a:buFont typeface="Arial"/>
              <a:buChar char="●"/>
              <a:tabLst>
                <a:tab pos="309880" algn="l"/>
              </a:tabLst>
            </a:pP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Facebook</a:t>
            </a:r>
            <a:endParaRPr sz="105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spcBef>
                <a:spcPts val="190"/>
              </a:spcBef>
              <a:buClr>
                <a:srgbClr val="000000"/>
              </a:buClr>
              <a:buSzPct val="85714"/>
              <a:buFont typeface="Arial"/>
              <a:buChar char="●"/>
              <a:tabLst>
                <a:tab pos="309880" algn="l"/>
              </a:tabLst>
            </a:pP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Instagram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0981" y="4062255"/>
            <a:ext cx="765810" cy="160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08610" indent="-308610">
              <a:lnSpc>
                <a:spcPts val="1220"/>
              </a:lnSpc>
              <a:buFont typeface="Arial"/>
              <a:buChar char="●"/>
              <a:tabLst>
                <a:tab pos="308610" algn="l"/>
              </a:tabLst>
            </a:pP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Youtube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" y="57150"/>
            <a:ext cx="9143999" cy="528174"/>
          </a:xfrm>
          <a:prstGeom prst="rect">
            <a:avLst/>
          </a:prstGeom>
        </p:spPr>
        <p:txBody>
          <a:bodyPr vert="horz" wrap="square" lIns="0" tIns="65866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CANAIS</a:t>
            </a:r>
            <a:r>
              <a:rPr sz="3000" spc="-40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DE</a:t>
            </a:r>
            <a:r>
              <a:rPr sz="3000" spc="-2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ATENDIMENTO</a:t>
            </a:r>
            <a:r>
              <a:rPr sz="3000" spc="-2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AO</a:t>
            </a:r>
            <a:r>
              <a:rPr sz="3000" spc="-2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USUÁRIO</a:t>
            </a:r>
            <a:endParaRPr sz="3000" dirty="0">
              <a:latin typeface="Geomanist" panose="02000503000000020004" pitchFamily="50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68624" y="1325912"/>
            <a:ext cx="8978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–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 VIRTUAL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85387" y="1573054"/>
            <a:ext cx="51308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indent="-29718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SzPct val="85714"/>
              <a:buFont typeface="Arial"/>
              <a:buChar char="●"/>
              <a:tabLst>
                <a:tab pos="297180" algn="l"/>
              </a:tabLst>
            </a:pPr>
            <a:r>
              <a:rPr sz="1050" spc="-20" dirty="0">
                <a:solidFill>
                  <a:srgbClr val="002060"/>
                </a:solidFill>
                <a:latin typeface="Calibri"/>
                <a:cs typeface="Calibri"/>
              </a:rPr>
              <a:t>Site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60724" y="1733074"/>
            <a:ext cx="345122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Os</a:t>
            </a:r>
            <a:r>
              <a:rPr sz="1050" spc="195" dirty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serviços</a:t>
            </a:r>
            <a:r>
              <a:rPr sz="1050" spc="200" dirty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referentes</a:t>
            </a:r>
            <a:r>
              <a:rPr sz="1050" spc="200" dirty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050" spc="195" dirty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solicitação</a:t>
            </a:r>
            <a:r>
              <a:rPr sz="1050" spc="200" dirty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050" spc="200" dirty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financiamento,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cobrança</a:t>
            </a:r>
            <a:r>
              <a:rPr sz="105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105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renegociação</a:t>
            </a:r>
            <a:r>
              <a:rPr sz="105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são</a:t>
            </a:r>
            <a:r>
              <a:rPr sz="105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feitos</a:t>
            </a:r>
            <a:r>
              <a:rPr sz="105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de</a:t>
            </a:r>
            <a:r>
              <a:rPr sz="105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forma</a:t>
            </a:r>
            <a:r>
              <a:rPr sz="105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on-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line</a:t>
            </a:r>
            <a:r>
              <a:rPr sz="105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no</a:t>
            </a:r>
            <a:r>
              <a:rPr sz="1050" spc="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site</a:t>
            </a:r>
            <a:r>
              <a:rPr sz="1050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002060"/>
                </a:solidFill>
                <a:latin typeface="Calibri"/>
                <a:cs typeface="Calibri"/>
              </a:rPr>
              <a:t>da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AFEAM</a:t>
            </a:r>
            <a:r>
              <a:rPr sz="105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por</a:t>
            </a:r>
            <a:r>
              <a:rPr sz="10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meio</a:t>
            </a:r>
            <a:r>
              <a:rPr sz="10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sz="10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Portal</a:t>
            </a:r>
            <a:r>
              <a:rPr sz="10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do</a:t>
            </a:r>
            <a:r>
              <a:rPr sz="10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Cliente</a:t>
            </a:r>
            <a:r>
              <a:rPr sz="10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ou</a:t>
            </a:r>
            <a:r>
              <a:rPr sz="1050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Parceiros</a:t>
            </a:r>
            <a:r>
              <a:rPr sz="1050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Técnicos.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72687" y="2469166"/>
            <a:ext cx="1281430" cy="7604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09880" indent="-297180">
              <a:lnSpc>
                <a:spcPct val="100000"/>
              </a:lnSpc>
              <a:spcBef>
                <a:spcPts val="185"/>
              </a:spcBef>
              <a:buClr>
                <a:srgbClr val="000000"/>
              </a:buClr>
              <a:buSzPct val="85714"/>
              <a:buFont typeface="Arial"/>
              <a:buChar char="●"/>
              <a:tabLst>
                <a:tab pos="309880" algn="l"/>
              </a:tabLst>
            </a:pPr>
            <a:r>
              <a:rPr sz="1050" spc="-10" dirty="0" err="1">
                <a:solidFill>
                  <a:srgbClr val="002060"/>
                </a:solidFill>
                <a:latin typeface="Calibri"/>
                <a:cs typeface="Calibri"/>
              </a:rPr>
              <a:t>Ouvidoria</a:t>
            </a:r>
            <a:endParaRPr sz="1050" dirty="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spcBef>
                <a:spcPts val="190"/>
              </a:spcBef>
              <a:buClr>
                <a:srgbClr val="000000"/>
              </a:buClr>
              <a:buSzPct val="85714"/>
              <a:buFont typeface="Arial"/>
              <a:buChar char="●"/>
              <a:tabLst>
                <a:tab pos="309880" algn="l"/>
              </a:tabLst>
            </a:pPr>
            <a:r>
              <a:rPr sz="1050" dirty="0">
                <a:solidFill>
                  <a:srgbClr val="002060"/>
                </a:solidFill>
                <a:latin typeface="Calibri"/>
                <a:cs typeface="Calibri"/>
              </a:rPr>
              <a:t>Fale</a:t>
            </a:r>
            <a:r>
              <a:rPr sz="1050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Conosco</a:t>
            </a:r>
            <a:endParaRPr sz="1050" dirty="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spcBef>
                <a:spcPts val="190"/>
              </a:spcBef>
              <a:buClr>
                <a:srgbClr val="000000"/>
              </a:buClr>
              <a:buSzPct val="85714"/>
              <a:buFont typeface="Arial"/>
              <a:buChar char="●"/>
              <a:tabLst>
                <a:tab pos="309880" algn="l"/>
              </a:tabLst>
            </a:pPr>
            <a:r>
              <a:rPr sz="1050" spc="-10" dirty="0">
                <a:solidFill>
                  <a:srgbClr val="002060"/>
                </a:solidFill>
                <a:latin typeface="Calibri"/>
                <a:cs typeface="Calibri"/>
              </a:rPr>
              <a:t>WhatsApp</a:t>
            </a:r>
            <a:endParaRPr sz="1050" dirty="0">
              <a:latin typeface="Calibri"/>
              <a:cs typeface="Calibri"/>
            </a:endParaRPr>
          </a:p>
          <a:p>
            <a:pPr marL="309880" indent="-297180">
              <a:lnSpc>
                <a:spcPct val="100000"/>
              </a:lnSpc>
              <a:spcBef>
                <a:spcPts val="190"/>
              </a:spcBef>
              <a:buClr>
                <a:srgbClr val="000000"/>
              </a:buClr>
              <a:buSzPct val="85714"/>
              <a:buFont typeface="Arial"/>
              <a:buChar char="●"/>
              <a:tabLst>
                <a:tab pos="309880" algn="l"/>
              </a:tabLst>
            </a:pPr>
            <a:r>
              <a:rPr lang="pt-BR" sz="1050" spc="-10" dirty="0">
                <a:solidFill>
                  <a:srgbClr val="002060"/>
                </a:solidFill>
                <a:latin typeface="Calibri"/>
                <a:cs typeface="Calibri"/>
              </a:rPr>
              <a:t>Fala.BR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B6BD7AE-E6E5-30BB-509E-2EC52C7E9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95653"/>
              </p:ext>
            </p:extLst>
          </p:nvPr>
        </p:nvGraphicFramePr>
        <p:xfrm>
          <a:off x="453708" y="1009114"/>
          <a:ext cx="8236584" cy="313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09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 dirty="0"/>
                    </a:p>
                    <a:p>
                      <a:pPr marL="2103755">
                        <a:lnSpc>
                          <a:spcPct val="100000"/>
                        </a:lnSpc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LINHAS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DE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FINANCIAMENTO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</a:rPr>
                        <a:t>+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CRÉDITO</a:t>
                      </a:r>
                      <a:r>
                        <a:rPr sz="1000" b="1" spc="-1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</a:rPr>
                        <a:t>AMAZONAS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spc="-5" dirty="0"/>
                        <a:t>PERÍODO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DE</a:t>
                      </a:r>
                      <a:r>
                        <a:rPr sz="1000" spc="-30" dirty="0"/>
                        <a:t> </a:t>
                      </a:r>
                      <a:r>
                        <a:rPr sz="1000" spc="-5" dirty="0"/>
                        <a:t>VIGÊNCIA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000" dirty="0"/>
                        <a:t>A</a:t>
                      </a:r>
                      <a:r>
                        <a:rPr sz="1000" spc="-25" dirty="0"/>
                        <a:t> </a:t>
                      </a:r>
                      <a:r>
                        <a:rPr sz="1000" spc="-5" dirty="0"/>
                        <a:t>partir</a:t>
                      </a:r>
                      <a:r>
                        <a:rPr sz="1000" spc="-25" dirty="0"/>
                        <a:t> </a:t>
                      </a:r>
                      <a:r>
                        <a:rPr sz="1000" spc="-5" dirty="0"/>
                        <a:t>de</a:t>
                      </a:r>
                      <a:r>
                        <a:rPr sz="1000" spc="-25" dirty="0"/>
                        <a:t> </a:t>
                      </a:r>
                      <a:r>
                        <a:rPr sz="1000" spc="-5" dirty="0"/>
                        <a:t>02/01/2022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863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0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 marL="58293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000" spc="-5" dirty="0"/>
                        <a:t>FINALIDADE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125" marR="114300">
                        <a:lnSpc>
                          <a:spcPct val="114999"/>
                        </a:lnSpc>
                        <a:spcBef>
                          <a:spcPts val="520"/>
                        </a:spcBef>
                      </a:pPr>
                      <a:r>
                        <a:rPr sz="900" spc="-5" dirty="0"/>
                        <a:t>Capital</a:t>
                      </a:r>
                      <a:r>
                        <a:rPr sz="900" spc="70" dirty="0"/>
                        <a:t> </a:t>
                      </a:r>
                      <a:r>
                        <a:rPr sz="900" spc="-5" dirty="0"/>
                        <a:t>de</a:t>
                      </a:r>
                      <a:r>
                        <a:rPr sz="900" spc="70" dirty="0"/>
                        <a:t> </a:t>
                      </a:r>
                      <a:r>
                        <a:rPr sz="900" spc="-5" dirty="0"/>
                        <a:t>Giro</a:t>
                      </a:r>
                      <a:r>
                        <a:rPr sz="900" spc="70" dirty="0"/>
                        <a:t> </a:t>
                      </a:r>
                      <a:r>
                        <a:rPr sz="900" spc="-5" dirty="0"/>
                        <a:t>para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custear</a:t>
                      </a:r>
                      <a:r>
                        <a:rPr sz="900" spc="70" dirty="0"/>
                        <a:t> </a:t>
                      </a:r>
                      <a:r>
                        <a:rPr sz="900" dirty="0"/>
                        <a:t>as</a:t>
                      </a:r>
                      <a:r>
                        <a:rPr sz="900" spc="75" dirty="0"/>
                        <a:t> </a:t>
                      </a:r>
                      <a:r>
                        <a:rPr sz="900" spc="-5" dirty="0"/>
                        <a:t>principais</a:t>
                      </a:r>
                      <a:r>
                        <a:rPr sz="900" spc="70" dirty="0"/>
                        <a:t> </a:t>
                      </a:r>
                      <a:r>
                        <a:rPr sz="900" spc="-5" dirty="0"/>
                        <a:t>despesas/custos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operacionais</a:t>
                      </a:r>
                      <a:r>
                        <a:rPr sz="900" spc="70" dirty="0"/>
                        <a:t> </a:t>
                      </a:r>
                      <a:r>
                        <a:rPr sz="900" spc="-5" dirty="0"/>
                        <a:t>como</a:t>
                      </a:r>
                      <a:r>
                        <a:rPr sz="900" spc="70" dirty="0"/>
                        <a:t> </a:t>
                      </a:r>
                      <a:r>
                        <a:rPr sz="900" spc="-5" dirty="0"/>
                        <a:t>folha</a:t>
                      </a:r>
                      <a:r>
                        <a:rPr sz="900" spc="75" dirty="0"/>
                        <a:t> </a:t>
                      </a:r>
                      <a:r>
                        <a:rPr sz="900" spc="-5" dirty="0"/>
                        <a:t>de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pagamento,</a:t>
                      </a:r>
                      <a:r>
                        <a:rPr sz="900" spc="70" dirty="0"/>
                        <a:t> </a:t>
                      </a:r>
                      <a:r>
                        <a:rPr sz="900" dirty="0"/>
                        <a:t>aluguel,</a:t>
                      </a:r>
                      <a:r>
                        <a:rPr sz="900" spc="75" dirty="0"/>
                        <a:t> </a:t>
                      </a:r>
                      <a:r>
                        <a:rPr sz="900" spc="-5" dirty="0"/>
                        <a:t>contas</a:t>
                      </a:r>
                      <a:r>
                        <a:rPr sz="900" spc="65" dirty="0"/>
                        <a:t> </a:t>
                      </a:r>
                      <a:r>
                        <a:rPr sz="900" spc="-5" dirty="0"/>
                        <a:t>de</a:t>
                      </a:r>
                      <a:r>
                        <a:rPr sz="900" spc="70" dirty="0"/>
                        <a:t> </a:t>
                      </a:r>
                      <a:r>
                        <a:rPr sz="900" spc="-5" dirty="0"/>
                        <a:t>consumo</a:t>
                      </a:r>
                      <a:r>
                        <a:rPr sz="900" spc="70" dirty="0"/>
                        <a:t> </a:t>
                      </a:r>
                      <a:r>
                        <a:rPr sz="900" dirty="0"/>
                        <a:t>e </a:t>
                      </a:r>
                      <a:r>
                        <a:rPr sz="900" spc="5" dirty="0"/>
                        <a:t> </a:t>
                      </a:r>
                      <a:r>
                        <a:rPr sz="900" spc="-5" dirty="0"/>
                        <a:t>outros</a:t>
                      </a:r>
                      <a:r>
                        <a:rPr sz="900" spc="-10" dirty="0"/>
                        <a:t> </a:t>
                      </a:r>
                      <a:r>
                        <a:rPr sz="900" spc="-5" dirty="0"/>
                        <a:t>necessários para </a:t>
                      </a:r>
                      <a:r>
                        <a:rPr sz="900" dirty="0"/>
                        <a:t>a</a:t>
                      </a:r>
                      <a:r>
                        <a:rPr sz="900" spc="-5" dirty="0"/>
                        <a:t> manutenção da </a:t>
                      </a:r>
                      <a:r>
                        <a:rPr sz="900" dirty="0"/>
                        <a:t>atividade</a:t>
                      </a:r>
                      <a:r>
                        <a:rPr sz="900" spc="-5" dirty="0"/>
                        <a:t> produtiva.</a:t>
                      </a:r>
                      <a:endParaRPr sz="9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/>
                    </a:p>
                    <a:p>
                      <a:pPr marL="111125" marR="115570">
                        <a:lnSpc>
                          <a:spcPct val="114999"/>
                        </a:lnSpc>
                      </a:pPr>
                      <a:r>
                        <a:rPr sz="900" spc="-5" dirty="0"/>
                        <a:t>Investimentos</a:t>
                      </a:r>
                      <a:r>
                        <a:rPr sz="900" spc="5" dirty="0"/>
                        <a:t> </a:t>
                      </a:r>
                      <a:r>
                        <a:rPr sz="900" spc="-5" dirty="0"/>
                        <a:t>Fixos</a:t>
                      </a:r>
                      <a:r>
                        <a:rPr sz="900" spc="5" dirty="0"/>
                        <a:t> </a:t>
                      </a:r>
                      <a:r>
                        <a:rPr sz="900" spc="-5" dirty="0"/>
                        <a:t>para</a:t>
                      </a:r>
                      <a:r>
                        <a:rPr sz="900" spc="10" dirty="0"/>
                        <a:t> </a:t>
                      </a:r>
                      <a:r>
                        <a:rPr sz="900" dirty="0"/>
                        <a:t>adequações</a:t>
                      </a:r>
                      <a:r>
                        <a:rPr sz="900" spc="5" dirty="0"/>
                        <a:t> </a:t>
                      </a:r>
                      <a:r>
                        <a:rPr sz="900" dirty="0"/>
                        <a:t>e</a:t>
                      </a:r>
                      <a:r>
                        <a:rPr sz="900" spc="10" dirty="0"/>
                        <a:t> </a:t>
                      </a:r>
                      <a:r>
                        <a:rPr sz="900" spc="-5" dirty="0"/>
                        <a:t>melhorias</a:t>
                      </a:r>
                      <a:r>
                        <a:rPr sz="900" spc="5" dirty="0"/>
                        <a:t> </a:t>
                      </a:r>
                      <a:r>
                        <a:rPr sz="900" spc="-5" dirty="0"/>
                        <a:t>nos</a:t>
                      </a:r>
                      <a:r>
                        <a:rPr sz="900" spc="10" dirty="0"/>
                        <a:t> </a:t>
                      </a:r>
                      <a:r>
                        <a:rPr sz="900" spc="-5" dirty="0"/>
                        <a:t>estabelecimentos</a:t>
                      </a:r>
                      <a:r>
                        <a:rPr sz="900" spc="5" dirty="0"/>
                        <a:t> </a:t>
                      </a:r>
                      <a:r>
                        <a:rPr sz="900" dirty="0"/>
                        <a:t>e</a:t>
                      </a:r>
                      <a:r>
                        <a:rPr sz="900" spc="5" dirty="0"/>
                        <a:t> </a:t>
                      </a:r>
                      <a:r>
                        <a:rPr sz="900" dirty="0"/>
                        <a:t>aquisição</a:t>
                      </a:r>
                      <a:r>
                        <a:rPr sz="900" spc="10" dirty="0"/>
                        <a:t> </a:t>
                      </a:r>
                      <a:r>
                        <a:rPr sz="900" spc="-5" dirty="0"/>
                        <a:t>de</a:t>
                      </a:r>
                      <a:r>
                        <a:rPr sz="900" spc="5" dirty="0"/>
                        <a:t> </a:t>
                      </a:r>
                      <a:r>
                        <a:rPr sz="900" spc="-5" dirty="0"/>
                        <a:t>máquinas</a:t>
                      </a:r>
                      <a:r>
                        <a:rPr sz="900" spc="10" dirty="0"/>
                        <a:t> </a:t>
                      </a:r>
                      <a:r>
                        <a:rPr sz="900" dirty="0"/>
                        <a:t>e</a:t>
                      </a:r>
                      <a:r>
                        <a:rPr sz="900" spc="5" dirty="0"/>
                        <a:t> </a:t>
                      </a:r>
                      <a:r>
                        <a:rPr sz="900" spc="-5" dirty="0"/>
                        <a:t>equipamentos</a:t>
                      </a:r>
                      <a:r>
                        <a:rPr sz="900" spc="5" dirty="0"/>
                        <a:t> </a:t>
                      </a:r>
                      <a:r>
                        <a:rPr sz="900" spc="-5" dirty="0"/>
                        <a:t>para</a:t>
                      </a:r>
                      <a:r>
                        <a:rPr sz="900" spc="10" dirty="0"/>
                        <a:t> </a:t>
                      </a:r>
                      <a:r>
                        <a:rPr sz="900" dirty="0"/>
                        <a:t>aumento</a:t>
                      </a:r>
                      <a:r>
                        <a:rPr sz="900" spc="5" dirty="0"/>
                        <a:t> </a:t>
                      </a:r>
                      <a:r>
                        <a:rPr sz="900" spc="-5" dirty="0"/>
                        <a:t>de </a:t>
                      </a:r>
                      <a:r>
                        <a:rPr sz="900" dirty="0"/>
                        <a:t> </a:t>
                      </a:r>
                      <a:r>
                        <a:rPr sz="900" spc="-5" dirty="0"/>
                        <a:t>produtividade.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4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/>
                    </a:p>
                    <a:p>
                      <a:pPr marL="444500" marR="526415" indent="57150">
                        <a:lnSpc>
                          <a:spcPct val="114999"/>
                        </a:lnSpc>
                        <a:spcBef>
                          <a:spcPts val="740"/>
                        </a:spcBef>
                      </a:pPr>
                      <a:r>
                        <a:rPr sz="1000" spc="-5" dirty="0"/>
                        <a:t>CONDIÇÕES DE </a:t>
                      </a:r>
                      <a:r>
                        <a:rPr sz="1000" dirty="0"/>
                        <a:t> </a:t>
                      </a:r>
                      <a:r>
                        <a:rPr sz="1000" spc="-5" dirty="0"/>
                        <a:t>FINANCIAMENTO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dirty="0"/>
                    </a:p>
                    <a:p>
                      <a:pPr marL="85725" marR="3495040">
                        <a:lnSpc>
                          <a:spcPct val="220299"/>
                        </a:lnSpc>
                        <a:spcBef>
                          <a:spcPts val="5"/>
                        </a:spcBef>
                      </a:pPr>
                      <a:r>
                        <a:rPr sz="950" spc="-5" dirty="0"/>
                        <a:t>De </a:t>
                      </a:r>
                      <a:r>
                        <a:rPr sz="950" dirty="0"/>
                        <a:t>acordo </a:t>
                      </a:r>
                      <a:r>
                        <a:rPr sz="950" spc="-5" dirty="0"/>
                        <a:t>com </a:t>
                      </a:r>
                      <a:r>
                        <a:rPr sz="950" dirty="0"/>
                        <a:t>o </a:t>
                      </a:r>
                      <a:r>
                        <a:rPr sz="950" spc="-5" dirty="0"/>
                        <a:t>perfil do cliente conforme link </a:t>
                      </a:r>
                      <a:r>
                        <a:rPr sz="950" dirty="0"/>
                        <a:t>a </a:t>
                      </a:r>
                      <a:r>
                        <a:rPr sz="950" spc="-5" dirty="0"/>
                        <a:t>seguir: </a:t>
                      </a:r>
                      <a:r>
                        <a:rPr sz="950" spc="-200" dirty="0"/>
                        <a:t> </a:t>
                      </a:r>
                      <a:r>
                        <a:rPr sz="950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hlinkClick r:id="rId3"/>
                        </a:rPr>
                        <a:t>https://www.afeam.am.gov.br/credito-amazonas/#!/</a:t>
                      </a:r>
                      <a:endParaRPr sz="950" dirty="0">
                        <a:latin typeface="Calibri"/>
                        <a:cs typeface="Calibri"/>
                      </a:endParaRPr>
                    </a:p>
                  </a:txBody>
                  <a:tcPr marL="0" marR="0" marT="57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2">
            <a:extLst>
              <a:ext uri="{FF2B5EF4-FFF2-40B4-BE49-F238E27FC236}">
                <a16:creationId xmlns:a16="http://schemas.microsoft.com/office/drawing/2014/main" id="{EBD7D425-1754-68A6-7CDE-F7F9DFB76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16061"/>
            <a:ext cx="91439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Geomanist" panose="02000503000000020004" pitchFamily="50" charset="0"/>
              </a:rPr>
              <a:t>SERVIÇOS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PRESTADOS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dirty="0">
                <a:latin typeface="Geomanist" panose="02000503000000020004" pitchFamily="50" charset="0"/>
              </a:rPr>
              <a:t>PELA</a:t>
            </a:r>
            <a:r>
              <a:rPr sz="3000" spc="-155" dirty="0">
                <a:latin typeface="Geomanist" panose="02000503000000020004" pitchFamily="50" charset="0"/>
              </a:rPr>
              <a:t> </a:t>
            </a:r>
            <a:r>
              <a:rPr sz="3000" spc="-10" dirty="0">
                <a:latin typeface="Geomanist" panose="02000503000000020004" pitchFamily="50" charset="0"/>
              </a:rPr>
              <a:t>AFEAM</a:t>
            </a:r>
            <a:endParaRPr sz="3000" dirty="0">
              <a:latin typeface="Geomanist" panose="02000503000000020004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3559</Words>
  <Application>Microsoft Office PowerPoint</Application>
  <PresentationFormat>Apresentação na tela (16:9)</PresentationFormat>
  <Paragraphs>492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6" baseType="lpstr">
      <vt:lpstr>Arial</vt:lpstr>
      <vt:lpstr>Arial MT</vt:lpstr>
      <vt:lpstr>Calibri</vt:lpstr>
      <vt:lpstr>Century Gothic Bold</vt:lpstr>
      <vt:lpstr>Geomanist</vt:lpstr>
      <vt:lpstr>Open Sans</vt:lpstr>
      <vt:lpstr>Times New Roman</vt:lpstr>
      <vt:lpstr>Trebuchet MS</vt:lpstr>
      <vt:lpstr>Office Theme</vt:lpstr>
      <vt:lpstr>Apresentação do PowerPoint</vt:lpstr>
      <vt:lpstr>GOVERNANÇA</vt:lpstr>
      <vt:lpstr>SUMÁRIO</vt:lpstr>
      <vt:lpstr>APRESENTAÇÃO</vt:lpstr>
      <vt:lpstr>MISSÃO E VISÃO</vt:lpstr>
      <vt:lpstr>VALORES</vt:lpstr>
      <vt:lpstr>INSTITUCIONAL</vt:lpstr>
      <vt:lpstr>CANAIS DE ATENDIMENTO AO USUÁRIO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SERVIÇOS PRESTADOS PELA AFEAM</vt:lpstr>
      <vt:lpstr>O QUE É OUVIDORIA?</vt:lpstr>
      <vt:lpstr>OUVIDORIA – CANAIS DE ATENDIMENTO</vt:lpstr>
      <vt:lpstr>OUVIDORIA – CANAIS DE ATENDIMENTO</vt:lpstr>
      <vt:lpstr>OUVIDORIA – e-SIC</vt:lpstr>
      <vt:lpstr>OUVIDORIA – FALE CONOSCO</vt:lpstr>
      <vt:lpstr>COMO ACOMPANHAR AS MINHAS DEMANDAS</vt:lpstr>
      <vt:lpstr>REDES SOCIAIS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 DE SERVIÇO AFEAM</dc:title>
  <cp:lastModifiedBy>Ana Paula Costa de Castro</cp:lastModifiedBy>
  <cp:revision>16</cp:revision>
  <cp:lastPrinted>2025-09-23T15:37:41Z</cp:lastPrinted>
  <dcterms:created xsi:type="dcterms:W3CDTF">2023-12-27T16:58:25Z</dcterms:created>
  <dcterms:modified xsi:type="dcterms:W3CDTF">2026-05-14T14:46:51Z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2023-09-26T00:00:00Z</vt:filetime>
  </property>
  <property fmtid="{D5CDD505-2E9C-101B-9397-08002B2CF9AE}" pid="3" name="Creator">
    <vt:lpwstr>Google</vt:lpwstr>
  </property>
  <property fmtid="{D5CDD505-2E9C-101B-9397-08002B2CF9AE}" pid="4" name="LastSaved">
    <vt:filetime>2023-12-27T00:00:00Z</vt:filetime>
  </property>
  <property fmtid="{D5CDD505-2E9C-101B-9397-08002B2CF9AE}" pid="5" name="MSIP_Label_ec3b2690-0b23-4516-9f0f-9e13b5e584ad_Enabled">
    <vt:lpwstr>true</vt:lpwstr>
  </property>
  <property fmtid="{D5CDD505-2E9C-101B-9397-08002B2CF9AE}" pid="6" name="MSIP_Label_ec3b2690-0b23-4516-9f0f-9e13b5e584ad_SetDate">
    <vt:lpwstr>2023-12-27T17:02:18Z</vt:lpwstr>
  </property>
  <property fmtid="{D5CDD505-2E9C-101B-9397-08002B2CF9AE}" pid="7" name="MSIP_Label_ec3b2690-0b23-4516-9f0f-9e13b5e584ad_Method">
    <vt:lpwstr>Standard</vt:lpwstr>
  </property>
  <property fmtid="{D5CDD505-2E9C-101B-9397-08002B2CF9AE}" pid="8" name="MSIP_Label_ec3b2690-0b23-4516-9f0f-9e13b5e584ad_Name">
    <vt:lpwstr>Uso Interno</vt:lpwstr>
  </property>
  <property fmtid="{D5CDD505-2E9C-101B-9397-08002B2CF9AE}" pid="9" name="MSIP_Label_ec3b2690-0b23-4516-9f0f-9e13b5e584ad_SiteId">
    <vt:lpwstr>9fb132ad-640e-41a7-bca1-abae10d50b97</vt:lpwstr>
  </property>
  <property fmtid="{D5CDD505-2E9C-101B-9397-08002B2CF9AE}" pid="10" name="MSIP_Label_ec3b2690-0b23-4516-9f0f-9e13b5e584ad_ActionId">
    <vt:lpwstr>dfe9ab9a-758d-42c4-8f12-8c541cb910e1</vt:lpwstr>
  </property>
  <property fmtid="{D5CDD505-2E9C-101B-9397-08002B2CF9AE}" pid="11" name="MSIP_Label_ec3b2690-0b23-4516-9f0f-9e13b5e584ad_ContentBits">
    <vt:lpwstr>0</vt:lpwstr>
  </property>
</Properties>
</file>